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7" r:id="rId2"/>
    <p:sldId id="341" r:id="rId3"/>
    <p:sldId id="259" r:id="rId4"/>
    <p:sldId id="346" r:id="rId5"/>
    <p:sldId id="347" r:id="rId6"/>
    <p:sldId id="348" r:id="rId7"/>
    <p:sldId id="349" r:id="rId8"/>
    <p:sldId id="352" r:id="rId9"/>
    <p:sldId id="360" r:id="rId10"/>
    <p:sldId id="371" r:id="rId11"/>
    <p:sldId id="381" r:id="rId12"/>
    <p:sldId id="351" r:id="rId13"/>
    <p:sldId id="357" r:id="rId14"/>
    <p:sldId id="378" r:id="rId15"/>
    <p:sldId id="377" r:id="rId16"/>
    <p:sldId id="383" r:id="rId17"/>
    <p:sldId id="363" r:id="rId18"/>
    <p:sldId id="364" r:id="rId19"/>
    <p:sldId id="379" r:id="rId20"/>
    <p:sldId id="380" r:id="rId21"/>
    <p:sldId id="353" r:id="rId22"/>
    <p:sldId id="374" r:id="rId23"/>
    <p:sldId id="376" r:id="rId24"/>
    <p:sldId id="382" r:id="rId25"/>
    <p:sldId id="365" r:id="rId26"/>
    <p:sldId id="372" r:id="rId27"/>
    <p:sldId id="373" r:id="rId28"/>
    <p:sldId id="375" r:id="rId29"/>
    <p:sldId id="3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295FC-76F9-4BDC-B6DD-B8BD68F55CCC}" v="123" dt="2022-06-21T13:43:50.364"/>
    <p1510:client id="{28663A80-70C8-4DA4-B7A7-729557BD6A56}" v="2067" dt="2022-06-21T17:35:10.133"/>
    <p1510:client id="{3E29B40E-3422-46BF-9F3C-6B6C552CB1BC}" v="33296" dt="2022-06-21T17:26:46.546"/>
    <p1510:client id="{535B0011-B7E8-49B7-BE8A-FE0A419A14ED}" v="733" dt="2022-06-21T17:15:18.734"/>
    <p1510:client id="{6BB165C5-724C-4A9F-8F77-1B2B5136B8D5}" v="373" dt="2022-06-21T16:20:03.128"/>
    <p1510:client id="{89ABDD99-922E-4463-BE18-E7657D64AFEC}" v="12" dt="2022-06-20T17:47:22.350"/>
    <p1510:client id="{B5DD09C3-E156-4EF0-BA62-A02B19B128BE}" v="41" dt="2022-06-21T17:25:57.435"/>
    <p1510:client id="{BD857173-334C-43E8-8A01-E2A1F655CF99}" v="1046" dt="2022-06-21T15:56:45.282"/>
    <p1510:client id="{DBFCA6CA-55AF-410E-8D74-3B469EFCB4A0}" v="381" dt="2022-06-21T16:30:45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4437F-41EA-4876-AE0E-04026101F325}" type="datetimeFigureOut">
              <a:rPr lang="en-US" smtClean="0"/>
              <a:t>22/6/2022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CE151-B97E-4680-97F0-7E8645773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12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161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9540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5057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1873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20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219200" y="3974485"/>
            <a:ext cx="9616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6036236" y="992932"/>
            <a:ext cx="123451" cy="9475816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14" name="Google Shape;14;p2"/>
          <p:cNvSpPr/>
          <p:nvPr/>
        </p:nvSpPr>
        <p:spPr>
          <a:xfrm rot="10800000">
            <a:off x="881331" y="4860133"/>
            <a:ext cx="1440000" cy="13268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" name="Google Shape;15;p2"/>
          <p:cNvCxnSpPr/>
          <p:nvPr/>
        </p:nvCxnSpPr>
        <p:spPr>
          <a:xfrm>
            <a:off x="11062324" y="3066475"/>
            <a:ext cx="0" cy="276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6034269" y="-1725157"/>
            <a:ext cx="123451" cy="9475816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9621739" y="2518247"/>
            <a:ext cx="1860000" cy="1714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56450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Sub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6036236" y="-734013"/>
            <a:ext cx="123451" cy="9475816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926767" y="1315428"/>
            <a:ext cx="1326800" cy="14216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1" name="Google Shape;21;p3"/>
          <p:cNvCxnSpPr/>
          <p:nvPr/>
        </p:nvCxnSpPr>
        <p:spPr>
          <a:xfrm>
            <a:off x="11153733" y="1793733"/>
            <a:ext cx="0" cy="2262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6034269" y="-2845348"/>
            <a:ext cx="123451" cy="9475816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9397567" y="3822540"/>
            <a:ext cx="1714000" cy="18364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1228267" y="2012275"/>
            <a:ext cx="9607600" cy="1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6264752" y="4145092"/>
            <a:ext cx="4723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364209" y="6188756"/>
            <a:ext cx="614800" cy="3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803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11364209" y="6188756"/>
            <a:ext cx="614800" cy="3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21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9Slide.vn - 2019">
            <a:extLst>
              <a:ext uri="{FF2B5EF4-FFF2-40B4-BE49-F238E27FC236}">
                <a16:creationId xmlns:a16="http://schemas.microsoft.com/office/drawing/2014/main" id="{5D79107F-5F1E-9291-D889-1C831EDD14F5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pic>
        <p:nvPicPr>
          <p:cNvPr id="6" name="Google Shape;6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9" y="0"/>
            <a:ext cx="1218902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122267" y="128400"/>
            <a:ext cx="11954800" cy="6593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39107" y="658443"/>
            <a:ext cx="10972800" cy="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609600" y="1500000"/>
            <a:ext cx="10972800" cy="4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1364209" y="6188756"/>
            <a:ext cx="614800" cy="3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79909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5" Type="http://schemas.openxmlformats.org/officeDocument/2006/relationships/image" Target="../media/image21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1422400" y="3916312"/>
            <a:ext cx="8011127" cy="800179"/>
          </a:xfrm>
          <a:prstGeom prst="rect">
            <a:avLst/>
          </a:prstGeom>
        </p:spPr>
        <p:txBody>
          <a:bodyPr spcFirstLastPara="1" wrap="none" lIns="121900" tIns="121900" rIns="121900" bIns="121900" anchor="b" anchorCtr="0">
            <a:spAutoFit/>
          </a:bodyPr>
          <a:lstStyle/>
          <a:p>
            <a:r>
              <a:rPr lang="en-US" sz="3600" b="0"/>
              <a:t>Tìm hiểu &amp; Xây dựng hệ thống</a:t>
            </a:r>
            <a:endParaRPr lang="en-US" sz="5400"/>
          </a:p>
        </p:txBody>
      </p:sp>
      <p:sp>
        <p:nvSpPr>
          <p:cNvPr id="3" name="Google Shape;65;p11">
            <a:extLst>
              <a:ext uri="{FF2B5EF4-FFF2-40B4-BE49-F238E27FC236}">
                <a16:creationId xmlns:a16="http://schemas.microsoft.com/office/drawing/2014/main" id="{23A18E11-4E51-4E5B-BA6E-9BE4CD9B9672}"/>
              </a:ext>
            </a:extLst>
          </p:cNvPr>
          <p:cNvSpPr txBox="1">
            <a:spLocks/>
          </p:cNvSpPr>
          <p:nvPr/>
        </p:nvSpPr>
        <p:spPr>
          <a:xfrm>
            <a:off x="1422400" y="4716491"/>
            <a:ext cx="9171701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121900" tIns="121900" rIns="121900" bIns="12190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sz="4000"/>
              <a:t>TRÍCH XUẤT THÔNG TIN BÌA SÁCH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709716-31FE-4D69-A07D-9469B46EE98A}"/>
              </a:ext>
            </a:extLst>
          </p:cNvPr>
          <p:cNvSpPr txBox="1"/>
          <p:nvPr/>
        </p:nvSpPr>
        <p:spPr>
          <a:xfrm>
            <a:off x="1549968" y="3165496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CS532.M21.KHCL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6E3257-B0BA-4D84-8B63-6CB8F8BCEE10}"/>
              </a:ext>
            </a:extLst>
          </p:cNvPr>
          <p:cNvGrpSpPr/>
          <p:nvPr/>
        </p:nvGrpSpPr>
        <p:grpSpPr>
          <a:xfrm>
            <a:off x="1422400" y="995596"/>
            <a:ext cx="4777535" cy="1480659"/>
            <a:chOff x="962636" y="914880"/>
            <a:chExt cx="3583151" cy="111049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D74836A-D2A9-4849-89DD-3E74D19DB51B}"/>
                </a:ext>
              </a:extLst>
            </p:cNvPr>
            <p:cNvSpPr txBox="1"/>
            <p:nvPr/>
          </p:nvSpPr>
          <p:spPr>
            <a:xfrm>
              <a:off x="1371600" y="1229002"/>
              <a:ext cx="3174187" cy="79637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100">
                  <a:solidFill>
                    <a:schemeClr val="bg1"/>
                  </a:solidFill>
                  <a:latin typeface="Cousine"/>
                  <a:cs typeface="Cousine" panose="020B0604020202020204" charset="0"/>
                </a:rPr>
                <a:t>Lương Phạm Bảo 19521242</a:t>
              </a:r>
            </a:p>
            <a:p>
              <a:r>
                <a:rPr lang="en-US" sz="2100">
                  <a:solidFill>
                    <a:schemeClr val="bg1"/>
                  </a:solidFill>
                  <a:latin typeface="Cousine"/>
                  <a:cs typeface="Cousine" panose="020B0604020202020204" charset="0"/>
                </a:rPr>
                <a:t>Nguyễn Gia </a:t>
              </a:r>
              <a:r>
                <a:rPr lang="en-US" sz="2100" err="1">
                  <a:solidFill>
                    <a:schemeClr val="bg1"/>
                  </a:solidFill>
                  <a:latin typeface="Cousine"/>
                  <a:cs typeface="Cousine" panose="020B0604020202020204" charset="0"/>
                </a:rPr>
                <a:t>Thống</a:t>
              </a:r>
              <a:r>
                <a:rPr lang="en-US" sz="2100">
                  <a:solidFill>
                    <a:schemeClr val="bg1"/>
                  </a:solidFill>
                  <a:latin typeface="Cousine"/>
                  <a:cs typeface="Cousine" panose="020B0604020202020204" charset="0"/>
                </a:rPr>
                <a:t> 19520993</a:t>
              </a:r>
            </a:p>
            <a:p>
              <a:r>
                <a:rPr lang="en-US" sz="2100">
                  <a:solidFill>
                    <a:schemeClr val="bg1"/>
                  </a:solidFill>
                  <a:latin typeface="Cousine"/>
                  <a:cs typeface="Cousine" panose="020B0604020202020204" charset="0"/>
                </a:rPr>
                <a:t>Phạm Ngọc Dương 19521412</a:t>
              </a:r>
              <a:endParaRPr lang="en-US" sz="2100">
                <a:solidFill>
                  <a:schemeClr val="bg1"/>
                </a:solidFill>
                <a:latin typeface="Cousine"/>
                <a:cs typeface="Arial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62ACAE-D398-41C7-A54B-0E41AE8852F6}"/>
                </a:ext>
              </a:extLst>
            </p:cNvPr>
            <p:cNvSpPr txBox="1"/>
            <p:nvPr/>
          </p:nvSpPr>
          <p:spPr>
            <a:xfrm>
              <a:off x="1376288" y="978129"/>
              <a:ext cx="207412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rPr>
                <a:t>Nhóm thực hiện</a:t>
              </a:r>
            </a:p>
          </p:txBody>
        </p:sp>
        <p:pic>
          <p:nvPicPr>
            <p:cNvPr id="8" name="Graphic 7" descr="Users outline">
              <a:extLst>
                <a:ext uri="{FF2B5EF4-FFF2-40B4-BE49-F238E27FC236}">
                  <a16:creationId xmlns:a16="http://schemas.microsoft.com/office/drawing/2014/main" id="{24EE510A-F818-48A3-A1E1-C95585922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2636" y="914880"/>
              <a:ext cx="418342" cy="418342"/>
            </a:xfrm>
            <a:prstGeom prst="rect">
              <a:avLst/>
            </a:prstGeom>
          </p:spPr>
        </p:pic>
      </p:grpSp>
      <p:sp>
        <p:nvSpPr>
          <p:cNvPr id="13" name="Google Shape;363;p37">
            <a:extLst>
              <a:ext uri="{FF2B5EF4-FFF2-40B4-BE49-F238E27FC236}">
                <a16:creationId xmlns:a16="http://schemas.microsoft.com/office/drawing/2014/main" id="{16DA9B04-D15A-47D9-7858-5CC3C5DB6D55}"/>
              </a:ext>
            </a:extLst>
          </p:cNvPr>
          <p:cNvSpPr/>
          <p:nvPr/>
        </p:nvSpPr>
        <p:spPr>
          <a:xfrm>
            <a:off x="-2743200" y="2836368"/>
            <a:ext cx="2548984" cy="12192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pPr algn="ctr"/>
            <a:r>
              <a:rPr lang="en" sz="4267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rPr>
              <a:t>3</a:t>
            </a:r>
            <a:endParaRPr sz="4267">
              <a:solidFill>
                <a:schemeClr val="accen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4" name="Google Shape;366;p37">
            <a:extLst>
              <a:ext uri="{FF2B5EF4-FFF2-40B4-BE49-F238E27FC236}">
                <a16:creationId xmlns:a16="http://schemas.microsoft.com/office/drawing/2014/main" id="{4D2F8690-1461-90F4-184D-69F6D041E696}"/>
              </a:ext>
            </a:extLst>
          </p:cNvPr>
          <p:cNvSpPr/>
          <p:nvPr/>
        </p:nvSpPr>
        <p:spPr>
          <a:xfrm>
            <a:off x="-2755900" y="2849068"/>
            <a:ext cx="2548984" cy="12192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67" b="1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2</a:t>
            </a:r>
            <a:endParaRPr sz="4267" b="1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5" name="Google Shape;369;p37">
            <a:extLst>
              <a:ext uri="{FF2B5EF4-FFF2-40B4-BE49-F238E27FC236}">
                <a16:creationId xmlns:a16="http://schemas.microsoft.com/office/drawing/2014/main" id="{2A4531C6-64F7-40D3-5971-E8A22EDB9BA4}"/>
              </a:ext>
            </a:extLst>
          </p:cNvPr>
          <p:cNvSpPr/>
          <p:nvPr/>
        </p:nvSpPr>
        <p:spPr>
          <a:xfrm>
            <a:off x="-2730500" y="2849068"/>
            <a:ext cx="2548984" cy="12192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pPr algn="ctr"/>
            <a:r>
              <a:rPr lang="en" sz="4267" b="1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1</a:t>
            </a:r>
            <a:endParaRPr sz="4267" b="1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D384-8EF6-443B-178B-3CB9299D9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5A81A-FE3F-8FD8-18B1-F08A701EDAD4}"/>
              </a:ext>
            </a:extLst>
          </p:cNvPr>
          <p:cNvSpPr txBox="1"/>
          <p:nvPr/>
        </p:nvSpPr>
        <p:spPr>
          <a:xfrm>
            <a:off x="609600" y="482600"/>
            <a:ext cx="35814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Datasets</a:t>
            </a:r>
            <a:endParaRPr lang="en-US" sz="3200" b="1" err="1">
              <a:solidFill>
                <a:schemeClr val="bg1"/>
              </a:solidFill>
              <a:latin typeface="Cousine"/>
              <a:cs typeface="Cousine" panose="020B060402020202020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093A7E8-0141-4E33-987A-D546BA6626C6}"/>
              </a:ext>
            </a:extLst>
          </p:cNvPr>
          <p:cNvSpPr/>
          <p:nvPr/>
        </p:nvSpPr>
        <p:spPr>
          <a:xfrm>
            <a:off x="12649200" y="0"/>
            <a:ext cx="12192000" cy="6858000"/>
          </a:xfrm>
          <a:prstGeom prst="rect">
            <a:avLst/>
          </a:prstGeom>
          <a:solidFill>
            <a:srgbClr val="76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045B2-90AF-7DDE-8848-9D401D487AA1}"/>
              </a:ext>
            </a:extLst>
          </p:cNvPr>
          <p:cNvSpPr txBox="1"/>
          <p:nvPr/>
        </p:nvSpPr>
        <p:spPr>
          <a:xfrm>
            <a:off x="381000" y="1387442"/>
            <a:ext cx="7221793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Object Detection - YOLOv5</a:t>
            </a:r>
            <a:endParaRPr lang="en-US" dirty="0">
              <a:solidFill>
                <a:schemeClr val="bg1"/>
              </a:solidFill>
              <a:latin typeface="Cousine"/>
            </a:endParaRPr>
          </a:p>
          <a:p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Tổng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cộng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: 6982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ảnh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bìa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sách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(do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nhóm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crawl)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file.txt (do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nhóm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dán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nhãn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).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Trong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đó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:</a:t>
            </a:r>
            <a:endParaRPr lang="en-US" dirty="0">
              <a:solidFill>
                <a:schemeClr val="bg1"/>
              </a:solidFill>
              <a:latin typeface="Cousine"/>
            </a:endParaRPr>
          </a:p>
          <a:p>
            <a:pPr lvl="1"/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   • Training data (85%): 5951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ảnh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file.txt,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tỉ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lệ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train:val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là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8:2</a:t>
            </a:r>
            <a:endParaRPr lang="en-US" dirty="0">
              <a:solidFill>
                <a:schemeClr val="bg1"/>
              </a:solidFill>
              <a:latin typeface="Cousine"/>
            </a:endParaRPr>
          </a:p>
          <a:p>
            <a:pPr lvl="2"/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–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Tập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train: 4760</a:t>
            </a:r>
            <a:endParaRPr lang="en-US" dirty="0">
              <a:solidFill>
                <a:schemeClr val="bg1"/>
              </a:solidFill>
              <a:latin typeface="Cousine"/>
            </a:endParaRPr>
          </a:p>
          <a:p>
            <a:pPr lvl="2"/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–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Tập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val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: 1191</a:t>
            </a:r>
            <a:endParaRPr lang="en-US" dirty="0">
              <a:solidFill>
                <a:schemeClr val="bg1"/>
              </a:solidFill>
              <a:latin typeface="Cousine"/>
            </a:endParaRPr>
          </a:p>
          <a:p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   	• Testing data (15%): 1031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ảnh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file.txt</a:t>
            </a:r>
            <a:endParaRPr lang="en-US" dirty="0">
              <a:solidFill>
                <a:schemeClr val="bg1"/>
              </a:solidFill>
              <a:latin typeface="Cousine"/>
            </a:endParaRPr>
          </a:p>
          <a:p>
            <a:endParaRPr lang="en-US" dirty="0">
              <a:solidFill>
                <a:schemeClr val="bg1"/>
              </a:solidFill>
              <a:latin typeface="Cousine"/>
              <a:cs typeface="Arial"/>
            </a:endParaRPr>
          </a:p>
          <a:p>
            <a:endParaRPr lang="en-US" dirty="0">
              <a:solidFill>
                <a:schemeClr val="bg1"/>
              </a:solidFill>
              <a:latin typeface="Cousine"/>
              <a:cs typeface="Arial"/>
            </a:endParaRPr>
          </a:p>
          <a:p>
            <a:r>
              <a:rPr lang="en-US" b="1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Text Recognition - </a:t>
            </a:r>
            <a:r>
              <a:rPr lang="en-US" b="1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VietOCR</a:t>
            </a:r>
            <a:endParaRPr lang="en-US" b="1" dirty="0">
              <a:solidFill>
                <a:schemeClr val="bg1"/>
              </a:solidFill>
              <a:latin typeface="Cousine"/>
            </a:endParaRPr>
          </a:p>
          <a:p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Tổng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cộng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22600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ảnh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chữ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từ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bìa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sách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và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100000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ảnh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generate.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Trong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đó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:</a:t>
            </a:r>
            <a:endParaRPr lang="en-US" dirty="0">
              <a:solidFill>
                <a:schemeClr val="bg1"/>
              </a:solidFill>
              <a:latin typeface="Cousine"/>
            </a:endParaRPr>
          </a:p>
          <a:p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	• Training data:</a:t>
            </a:r>
            <a:endParaRPr lang="en-US" dirty="0">
              <a:solidFill>
                <a:schemeClr val="bg1"/>
              </a:solidFill>
              <a:latin typeface="Cousine"/>
            </a:endParaRPr>
          </a:p>
          <a:p>
            <a:pPr lvl="2"/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– 18080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ảnh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chữ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từ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bìa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sách</a:t>
            </a:r>
            <a:endParaRPr lang="en-US" dirty="0">
              <a:solidFill>
                <a:schemeClr val="bg1"/>
              </a:solidFill>
              <a:latin typeface="Cousine"/>
            </a:endParaRPr>
          </a:p>
          <a:p>
            <a:pPr lvl="2"/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– 100000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ảnh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generate</a:t>
            </a:r>
            <a:endParaRPr lang="en-US" dirty="0">
              <a:solidFill>
                <a:schemeClr val="bg1"/>
              </a:solidFill>
              <a:latin typeface="Cousine"/>
            </a:endParaRPr>
          </a:p>
          <a:p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	• Validation: 4520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ảnh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chữ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từ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bìa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/>
                <a:ea typeface="+mn-lt"/>
                <a:cs typeface="+mn-lt"/>
              </a:rPr>
              <a:t>sách</a:t>
            </a:r>
            <a:r>
              <a:rPr lang="en-US" dirty="0">
                <a:solidFill>
                  <a:schemeClr val="bg1"/>
                </a:solidFill>
                <a:latin typeface="Cousine"/>
                <a:ea typeface="+mn-lt"/>
                <a:cs typeface="+mn-lt"/>
              </a:rPr>
              <a:t>.</a:t>
            </a:r>
          </a:p>
        </p:txBody>
      </p:sp>
      <p:pic>
        <p:nvPicPr>
          <p:cNvPr id="5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60E0F451-329A-722E-25A6-921764F9A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711" y="520700"/>
            <a:ext cx="3588090" cy="1478482"/>
          </a:xfrm>
          <a:prstGeom prst="rect">
            <a:avLst/>
          </a:prstGeom>
        </p:spPr>
      </p:pic>
      <p:pic>
        <p:nvPicPr>
          <p:cNvPr id="6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E3D7B4F6-C40B-30AB-D74F-E5979BBE4B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257"/>
          <a:stretch/>
        </p:blipFill>
        <p:spPr>
          <a:xfrm>
            <a:off x="8035711" y="2071753"/>
            <a:ext cx="3588090" cy="1608786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8FEFB4B3-EBF6-16E2-17A3-D4F440A74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5711" y="4023969"/>
            <a:ext cx="3608932" cy="1900402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6851D96-790C-268E-2966-134FC0DAB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9636" y="6012324"/>
            <a:ext cx="3608932" cy="51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88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D384-8EF6-443B-178B-3CB9299D9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5A81A-FE3F-8FD8-18B1-F08A701EDAD4}"/>
              </a:ext>
            </a:extLst>
          </p:cNvPr>
          <p:cNvSpPr txBox="1"/>
          <p:nvPr/>
        </p:nvSpPr>
        <p:spPr>
          <a:xfrm>
            <a:off x="609601" y="482600"/>
            <a:ext cx="319991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1st iteration issue</a:t>
            </a:r>
            <a:endParaRPr lang="en-US" sz="3200" b="1" err="1">
              <a:solidFill>
                <a:schemeClr val="bg1"/>
              </a:solidFill>
              <a:latin typeface="Cousine"/>
              <a:cs typeface="Cousine" panose="020B060402020202020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AD61AD-7364-45B2-8DE2-C9132E491DF6}"/>
              </a:ext>
            </a:extLst>
          </p:cNvPr>
          <p:cNvSpPr txBox="1"/>
          <p:nvPr/>
        </p:nvSpPr>
        <p:spPr>
          <a:xfrm>
            <a:off x="2358716" y="341379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YOLO</a:t>
            </a:r>
          </a:p>
        </p:txBody>
      </p:sp>
      <p:pic>
        <p:nvPicPr>
          <p:cNvPr id="5" name="Picture 12" descr="Text, shape&#10;&#10;Description automatically generated">
            <a:extLst>
              <a:ext uri="{FF2B5EF4-FFF2-40B4-BE49-F238E27FC236}">
                <a16:creationId xmlns:a16="http://schemas.microsoft.com/office/drawing/2014/main" id="{013C0235-CB6B-FC08-1695-87F4D5D64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22" y="2333594"/>
            <a:ext cx="1417510" cy="206776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FA09F558-DD39-7594-0780-D3542117171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38012" y="2366015"/>
            <a:ext cx="2743200" cy="171253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03B74C25-BF34-B256-046C-650009AC23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871" t="12858" r="28240" b="11829"/>
          <a:stretch/>
        </p:blipFill>
        <p:spPr>
          <a:xfrm>
            <a:off x="3501716" y="2271976"/>
            <a:ext cx="1431112" cy="2095554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B0E901F-A267-3561-DBE8-3A739FEA3125}"/>
              </a:ext>
            </a:extLst>
          </p:cNvPr>
          <p:cNvSpPr txBox="1"/>
          <p:nvPr/>
        </p:nvSpPr>
        <p:spPr>
          <a:xfrm>
            <a:off x="6092516" y="4216692"/>
            <a:ext cx="390683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/>
                <a:cs typeface="Cousine" panose="02070409020205020404" pitchFamily="49" charset="0"/>
              </a:rPr>
              <a:t>Region with multiple lines </a:t>
            </a:r>
            <a:endParaRPr lang="en-US" b="1">
              <a:solidFill>
                <a:schemeClr val="bg1"/>
              </a:solidFill>
              <a:latin typeface="Cousine" panose="02070409020205020404" pitchFamily="49" charset="0"/>
              <a:cs typeface="Cousine" panose="02070409020205020404" pitchFamily="49" charset="0"/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056F1E1-46A0-2A66-FC78-FC2399C30F03}"/>
              </a:ext>
            </a:extLst>
          </p:cNvPr>
          <p:cNvSpPr/>
          <p:nvPr/>
        </p:nvSpPr>
        <p:spPr>
          <a:xfrm>
            <a:off x="2215459" y="3091153"/>
            <a:ext cx="1091949" cy="22860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70880735-861C-BB00-F44A-3FDB446EE68A}"/>
              </a:ext>
            </a:extLst>
          </p:cNvPr>
          <p:cNvSpPr/>
          <p:nvPr/>
        </p:nvSpPr>
        <p:spPr>
          <a:xfrm>
            <a:off x="5249988" y="3091153"/>
            <a:ext cx="1091949" cy="22860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1F2B46A-AE62-94D7-C6CE-7E0C39DF66EE}"/>
              </a:ext>
            </a:extLst>
          </p:cNvPr>
          <p:cNvSpPr/>
          <p:nvPr/>
        </p:nvSpPr>
        <p:spPr>
          <a:xfrm>
            <a:off x="9453277" y="3091152"/>
            <a:ext cx="757523" cy="22860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6C70CE-2FCE-8C7C-9DE9-BC9BEF02CB1D}"/>
              </a:ext>
            </a:extLst>
          </p:cNvPr>
          <p:cNvSpPr txBox="1"/>
          <p:nvPr/>
        </p:nvSpPr>
        <p:spPr>
          <a:xfrm>
            <a:off x="5431296" y="3413791"/>
            <a:ext cx="71301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/>
                <a:cs typeface="Cousine" panose="02070409020205020404" pitchFamily="49" charset="0"/>
              </a:rPr>
              <a:t>CROP</a:t>
            </a:r>
            <a:endParaRPr lang="en-US" b="1">
              <a:solidFill>
                <a:schemeClr val="bg1"/>
              </a:solidFill>
              <a:latin typeface="Cousine" panose="02070409020205020404" pitchFamily="49" charset="0"/>
              <a:cs typeface="Cousine" panose="020704090202050204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2C59CB-AA8A-3C9D-2BFE-E335706FF248}"/>
              </a:ext>
            </a:extLst>
          </p:cNvPr>
          <p:cNvSpPr txBox="1"/>
          <p:nvPr/>
        </p:nvSpPr>
        <p:spPr>
          <a:xfrm>
            <a:off x="9532917" y="3413791"/>
            <a:ext cx="598241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/>
                <a:cs typeface="Cousine" panose="02070409020205020404" pitchFamily="49" charset="0"/>
              </a:rPr>
              <a:t>OCR</a:t>
            </a:r>
            <a:endParaRPr lang="en-US" b="1">
              <a:solidFill>
                <a:schemeClr val="bg1"/>
              </a:solidFill>
              <a:latin typeface="Cousine" panose="02070409020205020404" pitchFamily="49" charset="0"/>
              <a:cs typeface="Cousine" panose="020704090202050204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B37D6A-401D-8357-4536-F0C5C06C8A5C}"/>
              </a:ext>
            </a:extLst>
          </p:cNvPr>
          <p:cNvSpPr txBox="1"/>
          <p:nvPr/>
        </p:nvSpPr>
        <p:spPr>
          <a:xfrm>
            <a:off x="10376281" y="2991451"/>
            <a:ext cx="1530976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sine"/>
                <a:cs typeface="Cousine" panose="02070409020205020404" pitchFamily="49" charset="0"/>
              </a:rPr>
              <a:t>NHÀ </a:t>
            </a:r>
            <a:r>
              <a:rPr lang="en-US" sz="2400" b="1">
                <a:solidFill>
                  <a:srgbClr val="FF0000"/>
                </a:solidFill>
                <a:latin typeface="Cousine"/>
                <a:cs typeface="Cousine" panose="02070409020205020404" pitchFamily="49" charset="0"/>
              </a:rPr>
              <a:t>NĂM</a:t>
            </a:r>
            <a:endParaRPr lang="en-US" sz="2400" b="1">
              <a:solidFill>
                <a:srgbClr val="FF0000"/>
              </a:solidFill>
              <a:latin typeface="Cousine" panose="02070409020205020404" pitchFamily="49" charset="0"/>
              <a:cs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187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D384-8EF6-443B-178B-3CB9299D9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5A81A-FE3F-8FD8-18B1-F08A701EDAD4}"/>
              </a:ext>
            </a:extLst>
          </p:cNvPr>
          <p:cNvSpPr txBox="1"/>
          <p:nvPr/>
        </p:nvSpPr>
        <p:spPr>
          <a:xfrm>
            <a:off x="609601" y="482600"/>
            <a:ext cx="339387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</a:rPr>
              <a:t>2nd iteration</a:t>
            </a:r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D5F3B80-1E54-C338-A36E-A2042E60B8B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14613" r="86641" b="27289"/>
          <a:stretch/>
        </p:blipFill>
        <p:spPr bwMode="auto">
          <a:xfrm>
            <a:off x="914401" y="2488440"/>
            <a:ext cx="1514475" cy="2095500"/>
          </a:xfrm>
          <a:prstGeom prst="rect">
            <a:avLst/>
          </a:prstGeom>
          <a:blipFill dpi="0" rotWithShape="0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0F6A9DCC-5D9D-B04F-687A-4A606A160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8" t="14789" r="66331" b="27113"/>
          <a:stretch/>
        </p:blipFill>
        <p:spPr bwMode="auto">
          <a:xfrm>
            <a:off x="2790825" y="2488440"/>
            <a:ext cx="1514475" cy="20955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51B040FA-B56D-46C9-EB6B-B6F9DCFEF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7" t="14525" r="46722" b="27377"/>
          <a:stretch/>
        </p:blipFill>
        <p:spPr bwMode="auto">
          <a:xfrm>
            <a:off x="4800600" y="2478915"/>
            <a:ext cx="1514475" cy="20955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F335BE-2C72-CD91-2A97-A5CC91E310EE}"/>
              </a:ext>
            </a:extLst>
          </p:cNvPr>
          <p:cNvSpPr txBox="1"/>
          <p:nvPr/>
        </p:nvSpPr>
        <p:spPr>
          <a:xfrm>
            <a:off x="8875460" y="3205414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Tên sách: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TÌNH SỬ ANGIÊLIC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442A1-D03C-3CD3-84D9-26FC290A7C4A}"/>
              </a:ext>
            </a:extLst>
          </p:cNvPr>
          <p:cNvSpPr txBox="1"/>
          <p:nvPr/>
        </p:nvSpPr>
        <p:spPr>
          <a:xfrm>
            <a:off x="8875460" y="3633067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Tên tác giả: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SÉCGIAN GÔLÔNG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8DF19-EB36-9B9C-D819-4250963E3918}"/>
              </a:ext>
            </a:extLst>
          </p:cNvPr>
          <p:cNvSpPr txBox="1"/>
          <p:nvPr/>
        </p:nvSpPr>
        <p:spPr>
          <a:xfrm>
            <a:off x="8894510" y="4060720"/>
            <a:ext cx="3084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Nhà xuất bản: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NHÀ XUẤT BẢN </a:t>
            </a:r>
          </a:p>
          <a:p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VĂN HOÁ THÔNG TIN</a:t>
            </a: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18AF0026-FFCE-32BE-852E-1B3C1B3D70CE}"/>
              </a:ext>
            </a:extLst>
          </p:cNvPr>
          <p:cNvSpPr/>
          <p:nvPr/>
        </p:nvSpPr>
        <p:spPr>
          <a:xfrm>
            <a:off x="1990725" y="1802641"/>
            <a:ext cx="1600200" cy="609600"/>
          </a:xfrm>
          <a:prstGeom prst="curved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Arrow: Curved Down 23">
            <a:extLst>
              <a:ext uri="{FF2B5EF4-FFF2-40B4-BE49-F238E27FC236}">
                <a16:creationId xmlns:a16="http://schemas.microsoft.com/office/drawing/2014/main" id="{F367A6A6-9313-710C-32C9-671F413E94F3}"/>
              </a:ext>
            </a:extLst>
          </p:cNvPr>
          <p:cNvSpPr/>
          <p:nvPr/>
        </p:nvSpPr>
        <p:spPr>
          <a:xfrm flipV="1">
            <a:off x="3927620" y="4654504"/>
            <a:ext cx="1600200" cy="609600"/>
          </a:xfrm>
          <a:prstGeom prst="curved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1213A5C4-6171-87AC-D097-A9FE327F4349}"/>
              </a:ext>
            </a:extLst>
          </p:cNvPr>
          <p:cNvSpPr/>
          <p:nvPr/>
        </p:nvSpPr>
        <p:spPr>
          <a:xfrm flipV="1">
            <a:off x="7845959" y="4660095"/>
            <a:ext cx="2590800" cy="604009"/>
          </a:xfrm>
          <a:prstGeom prst="curved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1D8DB-3842-AA8A-6695-CC0E4A287B9A}"/>
              </a:ext>
            </a:extLst>
          </p:cNvPr>
          <p:cNvSpPr txBox="1"/>
          <p:nvPr/>
        </p:nvSpPr>
        <p:spPr>
          <a:xfrm>
            <a:off x="1959557" y="138604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Preprocess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AD61AD-7364-45B2-8DE2-C9132E491DF6}"/>
              </a:ext>
            </a:extLst>
          </p:cNvPr>
          <p:cNvSpPr txBox="1"/>
          <p:nvPr/>
        </p:nvSpPr>
        <p:spPr>
          <a:xfrm>
            <a:off x="4305300" y="534419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YOLO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BCAAFC-A8FE-8B56-2D9A-3E217CEAFD38}"/>
              </a:ext>
            </a:extLst>
          </p:cNvPr>
          <p:cNvSpPr txBox="1"/>
          <p:nvPr/>
        </p:nvSpPr>
        <p:spPr>
          <a:xfrm>
            <a:off x="8894510" y="533466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OCR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CCE16BE-5F6F-0467-B74F-83892F886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1300" y="2497674"/>
            <a:ext cx="2105319" cy="2086266"/>
          </a:xfrm>
          <a:prstGeom prst="rect">
            <a:avLst/>
          </a:prstGeom>
        </p:spPr>
      </p:pic>
      <p:sp>
        <p:nvSpPr>
          <p:cNvPr id="23" name="Arrow: Curved Down 22">
            <a:extLst>
              <a:ext uri="{FF2B5EF4-FFF2-40B4-BE49-F238E27FC236}">
                <a16:creationId xmlns:a16="http://schemas.microsoft.com/office/drawing/2014/main" id="{FD429935-5863-72A8-AE22-B6F7EBF42555}"/>
              </a:ext>
            </a:extLst>
          </p:cNvPr>
          <p:cNvSpPr/>
          <p:nvPr/>
        </p:nvSpPr>
        <p:spPr>
          <a:xfrm>
            <a:off x="5638800" y="1802641"/>
            <a:ext cx="1600200" cy="609600"/>
          </a:xfrm>
          <a:prstGeom prst="curved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BD5DA3F-6DFB-D2D6-873A-BF011C8B1412}"/>
              </a:ext>
            </a:extLst>
          </p:cNvPr>
          <p:cNvSpPr txBox="1"/>
          <p:nvPr/>
        </p:nvSpPr>
        <p:spPr>
          <a:xfrm>
            <a:off x="6001921" y="1399972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CRAFT</a:t>
            </a:r>
          </a:p>
        </p:txBody>
      </p:sp>
    </p:spTree>
    <p:extLst>
      <p:ext uri="{BB962C8B-B14F-4D97-AF65-F5344CB8AC3E}">
        <p14:creationId xmlns:p14="http://schemas.microsoft.com/office/powerpoint/2010/main" val="297851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3BC7E3D9-F19E-5BCB-E8C6-0D804E333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0" t="2026" r="1960" b="2974"/>
          <a:stretch/>
        </p:blipFill>
        <p:spPr bwMode="auto">
          <a:xfrm>
            <a:off x="3200705" y="1390651"/>
            <a:ext cx="1514475" cy="205305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D384-8EF6-443B-178B-3CB9299D9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5A81A-FE3F-8FD8-18B1-F08A701EDAD4}"/>
              </a:ext>
            </a:extLst>
          </p:cNvPr>
          <p:cNvSpPr txBox="1"/>
          <p:nvPr/>
        </p:nvSpPr>
        <p:spPr>
          <a:xfrm>
            <a:off x="609601" y="482600"/>
            <a:ext cx="265329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</a:rPr>
              <a:t>Preprocess</a:t>
            </a:r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1584491-DE62-3513-6F87-CB86F05365D6}"/>
              </a:ext>
            </a:extLst>
          </p:cNvPr>
          <p:cNvSpPr/>
          <p:nvPr/>
        </p:nvSpPr>
        <p:spPr>
          <a:xfrm>
            <a:off x="5067051" y="2258509"/>
            <a:ext cx="1447800" cy="22860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BEEACF-8D6E-4AA8-0335-3FEFE87CE8B5}"/>
              </a:ext>
            </a:extLst>
          </p:cNvPr>
          <p:cNvGrpSpPr/>
          <p:nvPr/>
        </p:nvGrpSpPr>
        <p:grpSpPr>
          <a:xfrm>
            <a:off x="838200" y="4186227"/>
            <a:ext cx="10833344" cy="646331"/>
            <a:chOff x="430481" y="1295400"/>
            <a:chExt cx="10546214" cy="553113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344751-7AE7-205B-92DB-B64C571DBF8E}"/>
                </a:ext>
              </a:extLst>
            </p:cNvPr>
            <p:cNvSpPr txBox="1"/>
            <p:nvPr/>
          </p:nvSpPr>
          <p:spPr>
            <a:xfrm>
              <a:off x="723769" y="1295400"/>
              <a:ext cx="10252926" cy="553113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defRPr>
              </a:lvl1pPr>
            </a:lstStyle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vi-VN" b="0" i="0" u="none" strike="noStrike">
                  <a:effectLst/>
                  <a:latin typeface="Cousine" panose="02070409020205020404" pitchFamily="49" charset="0"/>
                  <a:cs typeface="Cousine" panose="02070409020205020404" pitchFamily="49" charset="0"/>
                </a:rPr>
                <a:t>Sử dụng các kĩ thuật tiền xử lý như Can</a:t>
              </a:r>
              <a:r>
                <a:rPr lang="en-US" b="0" i="0" u="none" strike="noStrike">
                  <a:effectLst/>
                  <a:latin typeface="Cousine" panose="02070409020205020404" pitchFamily="49" charset="0"/>
                  <a:cs typeface="Cousine" panose="02070409020205020404" pitchFamily="49" charset="0"/>
                </a:rPr>
                <a:t>n</a:t>
              </a:r>
              <a:r>
                <a:rPr lang="vi-VN" b="0" i="0" u="none" strike="noStrike">
                  <a:effectLst/>
                  <a:latin typeface="Cousine" panose="02070409020205020404" pitchFamily="49" charset="0"/>
                  <a:cs typeface="Cousine" panose="02070409020205020404" pitchFamily="49" charset="0"/>
                </a:rPr>
                <a:t>y Edge Detection để lấy được vùng chứa sách, xoay sách đúng chiề</a:t>
              </a:r>
              <a:r>
                <a:rPr lang="en-US" b="0" i="0" u="none" strike="noStrike">
                  <a:effectLst/>
                  <a:latin typeface="Cousine" panose="02070409020205020404" pitchFamily="49" charset="0"/>
                  <a:cs typeface="Cousine" panose="02070409020205020404" pitchFamily="49" charset="0"/>
                </a:rPr>
                <a:t>u.</a:t>
              </a:r>
              <a:endParaRPr lang="en-GB">
                <a:latin typeface="Cousine" panose="02070409020205020404" pitchFamily="49" charset="0"/>
                <a:cs typeface="Cousine" panose="02070409020205020404" pitchFamily="49" charset="0"/>
              </a:endParaRPr>
            </a:p>
          </p:txBody>
        </p:sp>
        <p:sp>
          <p:nvSpPr>
            <p:cNvPr id="35" name="Google Shape;363;p37">
              <a:extLst>
                <a:ext uri="{FF2B5EF4-FFF2-40B4-BE49-F238E27FC236}">
                  <a16:creationId xmlns:a16="http://schemas.microsoft.com/office/drawing/2014/main" id="{A78D7DA8-F62D-756B-D8F4-E8C3C8A0945F}"/>
                </a:ext>
              </a:extLst>
            </p:cNvPr>
            <p:cNvSpPr/>
            <p:nvPr/>
          </p:nvSpPr>
          <p:spPr>
            <a:xfrm>
              <a:off x="430481" y="1385788"/>
              <a:ext cx="242212" cy="127000"/>
            </a:xfrm>
            <a:prstGeom prst="homePlate">
              <a:avLst>
                <a:gd name="adj" fmla="val 32030"/>
              </a:avLst>
            </a:prstGeom>
            <a:solidFill>
              <a:schemeClr val="accent4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DB9FCC-A8DB-F5E3-C90B-9D70F65956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82265" y="1390651"/>
            <a:ext cx="1456789" cy="20862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6C949F-D9C0-C6C7-008C-D04FDD7FC6F8}"/>
              </a:ext>
            </a:extLst>
          </p:cNvPr>
          <p:cNvSpPr/>
          <p:nvPr/>
        </p:nvSpPr>
        <p:spPr>
          <a:xfrm>
            <a:off x="12649200" y="0"/>
            <a:ext cx="12192000" cy="6858000"/>
          </a:xfrm>
          <a:prstGeom prst="rect">
            <a:avLst/>
          </a:prstGeom>
          <a:solidFill>
            <a:srgbClr val="76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665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D384-8EF6-443B-178B-3CB9299D9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5A81A-FE3F-8FD8-18B1-F08A701EDAD4}"/>
              </a:ext>
            </a:extLst>
          </p:cNvPr>
          <p:cNvSpPr txBox="1"/>
          <p:nvPr/>
        </p:nvSpPr>
        <p:spPr>
          <a:xfrm>
            <a:off x="609601" y="482600"/>
            <a:ext cx="2858411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</a:rPr>
              <a:t>YOLO Detection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1584491-DE62-3513-6F87-CB86F05365D6}"/>
              </a:ext>
            </a:extLst>
          </p:cNvPr>
          <p:cNvSpPr/>
          <p:nvPr/>
        </p:nvSpPr>
        <p:spPr>
          <a:xfrm>
            <a:off x="5067051" y="2258509"/>
            <a:ext cx="1447800" cy="22860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BEEACF-8D6E-4AA8-0335-3FEFE87CE8B5}"/>
              </a:ext>
            </a:extLst>
          </p:cNvPr>
          <p:cNvGrpSpPr/>
          <p:nvPr/>
        </p:nvGrpSpPr>
        <p:grpSpPr>
          <a:xfrm>
            <a:off x="838200" y="4186225"/>
            <a:ext cx="10833344" cy="646331"/>
            <a:chOff x="430481" y="1295400"/>
            <a:chExt cx="10546214" cy="55311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344751-7AE7-205B-92DB-B64C571DBF8E}"/>
                </a:ext>
              </a:extLst>
            </p:cNvPr>
            <p:cNvSpPr txBox="1"/>
            <p:nvPr/>
          </p:nvSpPr>
          <p:spPr>
            <a:xfrm>
              <a:off x="723769" y="1295400"/>
              <a:ext cx="10252926" cy="55311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defRPr>
              </a:lvl1pPr>
            </a:lstStyle>
            <a:p>
              <a:r>
                <a:rPr lang="en-US" err="1">
                  <a:latin typeface="Cousine"/>
                  <a:cs typeface="Cousine" panose="02070409020205020404" pitchFamily="49" charset="0"/>
                </a:rPr>
                <a:t>Sử</a:t>
              </a:r>
              <a:r>
                <a:rPr lang="en-US">
                  <a:latin typeface="Cousine"/>
                  <a:cs typeface="Cousine" panose="02070409020205020404" pitchFamily="49" charset="0"/>
                </a:rPr>
                <a:t> </a:t>
              </a:r>
              <a:r>
                <a:rPr lang="en-US" err="1">
                  <a:latin typeface="Cousine"/>
                  <a:cs typeface="Cousine" panose="02070409020205020404" pitchFamily="49" charset="0"/>
                </a:rPr>
                <a:t>dụng</a:t>
              </a:r>
              <a:r>
                <a:rPr lang="en-US">
                  <a:latin typeface="Cousine"/>
                  <a:cs typeface="Cousine" panose="02070409020205020404" pitchFamily="49" charset="0"/>
                </a:rPr>
                <a:t> YOLOv4 </a:t>
              </a:r>
              <a:r>
                <a:rPr lang="en-US" err="1">
                  <a:latin typeface="Cousine"/>
                  <a:cs typeface="Cousine" panose="02070409020205020404" pitchFamily="49" charset="0"/>
                </a:rPr>
                <a:t>và</a:t>
              </a:r>
              <a:r>
                <a:rPr lang="en-US">
                  <a:latin typeface="Cousine"/>
                  <a:cs typeface="Cousine" panose="02070409020205020404" pitchFamily="49" charset="0"/>
                </a:rPr>
                <a:t> YOLOv5 </a:t>
              </a:r>
              <a:r>
                <a:rPr lang="en-US" err="1">
                  <a:latin typeface="Cousine"/>
                  <a:cs typeface="Cousine" panose="02070409020205020404" pitchFamily="49" charset="0"/>
                </a:rPr>
                <a:t>để</a:t>
              </a:r>
              <a:r>
                <a:rPr lang="en-US">
                  <a:latin typeface="Cousine"/>
                  <a:cs typeface="Cousine" panose="02070409020205020404" pitchFamily="49" charset="0"/>
                </a:rPr>
                <a:t> </a:t>
              </a:r>
              <a:r>
                <a:rPr lang="en-US" err="1">
                  <a:latin typeface="Cousine"/>
                  <a:cs typeface="Cousine" panose="02070409020205020404" pitchFamily="49" charset="0"/>
                </a:rPr>
                <a:t>phát</a:t>
              </a:r>
              <a:r>
                <a:rPr lang="en-US">
                  <a:latin typeface="Cousine"/>
                  <a:cs typeface="Cousine" panose="02070409020205020404" pitchFamily="49" charset="0"/>
                </a:rPr>
                <a:t> </a:t>
              </a:r>
              <a:r>
                <a:rPr lang="en-US" err="1">
                  <a:latin typeface="Cousine"/>
                  <a:cs typeface="Cousine" panose="02070409020205020404" pitchFamily="49" charset="0"/>
                </a:rPr>
                <a:t>hiện</a:t>
              </a:r>
              <a:r>
                <a:rPr lang="en-US">
                  <a:latin typeface="Cousine"/>
                  <a:cs typeface="Cousine" panose="02070409020205020404" pitchFamily="49" charset="0"/>
                </a:rPr>
                <a:t> </a:t>
              </a:r>
              <a:r>
                <a:rPr lang="en-US" err="1">
                  <a:latin typeface="Cousine"/>
                  <a:cs typeface="Cousine" panose="02070409020205020404" pitchFamily="49" charset="0"/>
                </a:rPr>
                <a:t>và</a:t>
              </a:r>
              <a:r>
                <a:rPr lang="en-US">
                  <a:latin typeface="Cousine"/>
                  <a:cs typeface="Cousine" panose="02070409020205020404" pitchFamily="49" charset="0"/>
                </a:rPr>
                <a:t> </a:t>
              </a:r>
              <a:r>
                <a:rPr lang="en-US" err="1">
                  <a:latin typeface="Cousine"/>
                  <a:cs typeface="Cousine" panose="02070409020205020404" pitchFamily="49" charset="0"/>
                </a:rPr>
                <a:t>phân</a:t>
              </a:r>
              <a:r>
                <a:rPr lang="en-US">
                  <a:latin typeface="Cousine"/>
                  <a:cs typeface="Cousine" panose="02070409020205020404" pitchFamily="49" charset="0"/>
                </a:rPr>
                <a:t> </a:t>
              </a:r>
              <a:r>
                <a:rPr lang="en-US" err="1">
                  <a:latin typeface="Cousine"/>
                  <a:cs typeface="Cousine" panose="02070409020205020404" pitchFamily="49" charset="0"/>
                </a:rPr>
                <a:t>loại</a:t>
              </a:r>
              <a:r>
                <a:rPr lang="en-US">
                  <a:latin typeface="Cousine"/>
                  <a:cs typeface="Cousine" panose="02070409020205020404" pitchFamily="49" charset="0"/>
                </a:rPr>
                <a:t> </a:t>
              </a:r>
              <a:r>
                <a:rPr lang="en-US" err="1">
                  <a:latin typeface="Cousine"/>
                  <a:cs typeface="Cousine" panose="02070409020205020404" pitchFamily="49" charset="0"/>
                </a:rPr>
                <a:t>các</a:t>
              </a:r>
              <a:r>
                <a:rPr lang="en-US">
                  <a:latin typeface="Cousine"/>
                  <a:cs typeface="Cousine" panose="02070409020205020404" pitchFamily="49" charset="0"/>
                </a:rPr>
                <a:t> </a:t>
              </a:r>
              <a:r>
                <a:rPr lang="en-US" err="1">
                  <a:latin typeface="Cousine"/>
                  <a:cs typeface="Cousine" panose="02070409020205020404" pitchFamily="49" charset="0"/>
                </a:rPr>
                <a:t>vùng</a:t>
              </a:r>
              <a:r>
                <a:rPr lang="en-US">
                  <a:latin typeface="Cousine"/>
                  <a:cs typeface="Cousine" panose="02070409020205020404" pitchFamily="49" charset="0"/>
                </a:rPr>
                <a:t> </a:t>
              </a:r>
              <a:r>
                <a:rPr lang="en-US" err="1">
                  <a:latin typeface="Cousine"/>
                  <a:cs typeface="Cousine" panose="02070409020205020404" pitchFamily="49" charset="0"/>
                </a:rPr>
                <a:t>chứa</a:t>
              </a:r>
              <a:r>
                <a:rPr lang="en-US">
                  <a:latin typeface="Cousine"/>
                  <a:cs typeface="Cousine" panose="02070409020205020404" pitchFamily="49" charset="0"/>
                </a:rPr>
                <a:t> </a:t>
              </a:r>
              <a:r>
                <a:rPr lang="en-US" err="1">
                  <a:latin typeface="Cousine"/>
                  <a:cs typeface="Cousine" panose="02070409020205020404" pitchFamily="49" charset="0"/>
                </a:rPr>
                <a:t>các</a:t>
              </a:r>
              <a:r>
                <a:rPr lang="en-US">
                  <a:latin typeface="Cousine"/>
                  <a:cs typeface="Cousine" panose="02070409020205020404" pitchFamily="49" charset="0"/>
                </a:rPr>
                <a:t> </a:t>
              </a:r>
              <a:r>
                <a:rPr lang="en-US" err="1">
                  <a:latin typeface="Cousine"/>
                  <a:cs typeface="Cousine" panose="02070409020205020404" pitchFamily="49" charset="0"/>
                </a:rPr>
                <a:t>thông</a:t>
              </a:r>
              <a:r>
                <a:rPr lang="en-US">
                  <a:latin typeface="Cousine"/>
                  <a:cs typeface="Cousine" panose="02070409020205020404" pitchFamily="49" charset="0"/>
                </a:rPr>
                <a:t> tin </a:t>
              </a:r>
              <a:r>
                <a:rPr lang="en-US" err="1">
                  <a:latin typeface="Cousine"/>
                  <a:cs typeface="Cousine" panose="02070409020205020404" pitchFamily="49" charset="0"/>
                </a:rPr>
                <a:t>mà</a:t>
              </a:r>
              <a:r>
                <a:rPr lang="en-US">
                  <a:latin typeface="Cousine"/>
                  <a:cs typeface="Cousine" panose="02070409020205020404" pitchFamily="49" charset="0"/>
                </a:rPr>
                <a:t> ta muốn trích xuất</a:t>
              </a:r>
              <a:endParaRPr lang="en-US">
                <a:latin typeface="Cousine" panose="02070409020205020404" pitchFamily="49" charset="0"/>
                <a:cs typeface="Cousine" panose="02070409020205020404" pitchFamily="49" charset="0"/>
              </a:endParaRPr>
            </a:p>
          </p:txBody>
        </p:sp>
        <p:sp>
          <p:nvSpPr>
            <p:cNvPr id="35" name="Google Shape;363;p37">
              <a:extLst>
                <a:ext uri="{FF2B5EF4-FFF2-40B4-BE49-F238E27FC236}">
                  <a16:creationId xmlns:a16="http://schemas.microsoft.com/office/drawing/2014/main" id="{A78D7DA8-F62D-756B-D8F4-E8C3C8A0945F}"/>
                </a:ext>
              </a:extLst>
            </p:cNvPr>
            <p:cNvSpPr/>
            <p:nvPr/>
          </p:nvSpPr>
          <p:spPr>
            <a:xfrm>
              <a:off x="430481" y="1385788"/>
              <a:ext cx="242212" cy="127000"/>
            </a:xfrm>
            <a:prstGeom prst="homePlate">
              <a:avLst>
                <a:gd name="adj" fmla="val 32030"/>
              </a:avLst>
            </a:prstGeom>
            <a:solidFill>
              <a:schemeClr val="accent4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CDB9FCC-A8DB-F5E3-C90B-9D70F6595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121434" y="1390651"/>
            <a:ext cx="1456789" cy="20862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6C949F-D9C0-C6C7-008C-D04FDD7FC6F8}"/>
              </a:ext>
            </a:extLst>
          </p:cNvPr>
          <p:cNvSpPr/>
          <p:nvPr/>
        </p:nvSpPr>
        <p:spPr>
          <a:xfrm>
            <a:off x="12649200" y="0"/>
            <a:ext cx="12192000" cy="6858000"/>
          </a:xfrm>
          <a:prstGeom prst="rect">
            <a:avLst/>
          </a:prstGeom>
          <a:solidFill>
            <a:srgbClr val="76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EF19CDA5-616D-BEA7-8F6C-4CBE96C66B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71" t="12858" r="28240" b="11829"/>
          <a:stretch/>
        </p:blipFill>
        <p:spPr>
          <a:xfrm>
            <a:off x="7003546" y="1390651"/>
            <a:ext cx="1456789" cy="2086266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106564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D384-8EF6-443B-178B-3CB9299D9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5A81A-FE3F-8FD8-18B1-F08A701EDAD4}"/>
              </a:ext>
            </a:extLst>
          </p:cNvPr>
          <p:cNvSpPr txBox="1"/>
          <p:nvPr/>
        </p:nvSpPr>
        <p:spPr>
          <a:xfrm>
            <a:off x="609601" y="482600"/>
            <a:ext cx="364074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</a:rPr>
              <a:t>Text Detection</a:t>
            </a:r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BEEACF-8D6E-4AA8-0335-3FEFE87CE8B5}"/>
              </a:ext>
            </a:extLst>
          </p:cNvPr>
          <p:cNvGrpSpPr/>
          <p:nvPr/>
        </p:nvGrpSpPr>
        <p:grpSpPr>
          <a:xfrm>
            <a:off x="838265" y="4186226"/>
            <a:ext cx="10833344" cy="369332"/>
            <a:chOff x="430481" y="1295400"/>
            <a:chExt cx="10546214" cy="31606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344751-7AE7-205B-92DB-B64C571DBF8E}"/>
                </a:ext>
              </a:extLst>
            </p:cNvPr>
            <p:cNvSpPr txBox="1"/>
            <p:nvPr/>
          </p:nvSpPr>
          <p:spPr>
            <a:xfrm>
              <a:off x="723769" y="1295400"/>
              <a:ext cx="10252926" cy="3160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defRPr>
              </a:lvl1pPr>
            </a:lstStyle>
            <a:p>
              <a:r>
                <a:rPr lang="en-US" dirty="0" err="1">
                  <a:latin typeface="Cousine"/>
                  <a:cs typeface="Cousine" panose="02070409020205020404" pitchFamily="49" charset="0"/>
                </a:rPr>
                <a:t>Sử</a:t>
              </a:r>
              <a:r>
                <a:rPr lang="en-US" dirty="0">
                  <a:latin typeface="Cousine"/>
                  <a:cs typeface="Cousine" panose="02070409020205020404" pitchFamily="49" charset="0"/>
                </a:rPr>
                <a:t> </a:t>
              </a:r>
              <a:r>
                <a:rPr lang="en-US" dirty="0" err="1">
                  <a:latin typeface="Cousine"/>
                  <a:cs typeface="Cousine" panose="02070409020205020404" pitchFamily="49" charset="0"/>
                </a:rPr>
                <a:t>dụng</a:t>
              </a:r>
              <a:r>
                <a:rPr lang="en-US" dirty="0">
                  <a:latin typeface="Cousine"/>
                  <a:cs typeface="Cousine" panose="02070409020205020404" pitchFamily="49" charset="0"/>
                </a:rPr>
                <a:t> Pretrained </a:t>
              </a:r>
              <a:r>
                <a:rPr lang="en-US" dirty="0" err="1">
                  <a:latin typeface="Cousine"/>
                  <a:cs typeface="Cousine" panose="02070409020205020404" pitchFamily="49" charset="0"/>
                </a:rPr>
                <a:t>các</a:t>
              </a:r>
              <a:r>
                <a:rPr lang="en-US" dirty="0">
                  <a:latin typeface="Cousine"/>
                  <a:cs typeface="Cousine" panose="02070409020205020404" pitchFamily="49" charset="0"/>
                </a:rPr>
                <a:t> model </a:t>
              </a:r>
              <a:r>
                <a:rPr lang="en-US" dirty="0" err="1">
                  <a:latin typeface="Cousine"/>
                  <a:cs typeface="Cousine" panose="02070409020205020404" pitchFamily="49" charset="0"/>
                </a:rPr>
                <a:t>DBNet</a:t>
              </a:r>
              <a:r>
                <a:rPr lang="en-US" dirty="0">
                  <a:latin typeface="Cousine"/>
                  <a:cs typeface="Cousine" panose="02070409020205020404" pitchFamily="49" charset="0"/>
                </a:rPr>
                <a:t>, CRAFT, </a:t>
              </a:r>
              <a:r>
                <a:rPr lang="en-US" dirty="0" err="1">
                  <a:latin typeface="Cousine"/>
                  <a:cs typeface="Cousine" panose="02070409020205020404" pitchFamily="49" charset="0"/>
                </a:rPr>
                <a:t>ABCNet</a:t>
              </a:r>
              <a:r>
                <a:rPr lang="en-US" dirty="0">
                  <a:latin typeface="Cousine"/>
                  <a:cs typeface="Cousine" panose="02070409020205020404" pitchFamily="49" charset="0"/>
                </a:rPr>
                <a:t> </a:t>
              </a:r>
              <a:r>
                <a:rPr lang="en-US" dirty="0" err="1">
                  <a:latin typeface="Cousine"/>
                  <a:cs typeface="Cousine" panose="02070409020205020404" pitchFamily="49" charset="0"/>
                </a:rPr>
                <a:t>để</a:t>
              </a:r>
              <a:r>
                <a:rPr lang="en-US" dirty="0">
                  <a:latin typeface="Cousine"/>
                  <a:cs typeface="Cousine" panose="02070409020205020404" pitchFamily="49" charset="0"/>
                </a:rPr>
                <a:t> detect </a:t>
              </a:r>
              <a:r>
                <a:rPr lang="en-US" dirty="0" err="1">
                  <a:latin typeface="Cousine"/>
                  <a:cs typeface="Cousine" panose="02070409020205020404" pitchFamily="49" charset="0"/>
                </a:rPr>
                <a:t>các</a:t>
              </a:r>
              <a:r>
                <a:rPr lang="en-US" dirty="0">
                  <a:latin typeface="Cousine"/>
                  <a:cs typeface="Cousine" panose="02070409020205020404" pitchFamily="49" charset="0"/>
                </a:rPr>
                <a:t> line text.</a:t>
              </a:r>
              <a:endParaRPr lang="en-US" dirty="0">
                <a:latin typeface="Cousine" panose="02070409020205020404" pitchFamily="49" charset="0"/>
                <a:cs typeface="Cousine" panose="02070409020205020404" pitchFamily="49" charset="0"/>
              </a:endParaRPr>
            </a:p>
          </p:txBody>
        </p:sp>
        <p:sp>
          <p:nvSpPr>
            <p:cNvPr id="35" name="Google Shape;363;p37">
              <a:extLst>
                <a:ext uri="{FF2B5EF4-FFF2-40B4-BE49-F238E27FC236}">
                  <a16:creationId xmlns:a16="http://schemas.microsoft.com/office/drawing/2014/main" id="{A78D7DA8-F62D-756B-D8F4-E8C3C8A0945F}"/>
                </a:ext>
              </a:extLst>
            </p:cNvPr>
            <p:cNvSpPr/>
            <p:nvPr/>
          </p:nvSpPr>
          <p:spPr>
            <a:xfrm>
              <a:off x="430481" y="1385788"/>
              <a:ext cx="242212" cy="127000"/>
            </a:xfrm>
            <a:prstGeom prst="homePlate">
              <a:avLst>
                <a:gd name="adj" fmla="val 32030"/>
              </a:avLst>
            </a:prstGeom>
            <a:solidFill>
              <a:schemeClr val="accent4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sp>
        <p:nvSpPr>
          <p:cNvPr id="4" name="Arrow: Right 3">
            <a:extLst>
              <a:ext uri="{FF2B5EF4-FFF2-40B4-BE49-F238E27FC236}">
                <a16:creationId xmlns:a16="http://schemas.microsoft.com/office/drawing/2014/main" id="{51584491-DE62-3513-6F87-CB86F05365D6}"/>
              </a:ext>
            </a:extLst>
          </p:cNvPr>
          <p:cNvSpPr/>
          <p:nvPr/>
        </p:nvSpPr>
        <p:spPr>
          <a:xfrm>
            <a:off x="4012177" y="2369122"/>
            <a:ext cx="449073" cy="259834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5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2712863-68DE-DC4C-8648-92B0A882D4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71" t="12858" r="28240" b="11829"/>
          <a:stretch/>
        </p:blipFill>
        <p:spPr>
          <a:xfrm>
            <a:off x="2315133" y="1501264"/>
            <a:ext cx="1456789" cy="208626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Picture 7" descr="Text&#10;&#10;Description automatically generated">
            <a:extLst>
              <a:ext uri="{FF2B5EF4-FFF2-40B4-BE49-F238E27FC236}">
                <a16:creationId xmlns:a16="http://schemas.microsoft.com/office/drawing/2014/main" id="{C73C893A-E5F6-B378-A745-AD11624AF3D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44787" y="1642770"/>
            <a:ext cx="2743200" cy="1712538"/>
          </a:xfrm>
          <a:prstGeom prst="rect">
            <a:avLst/>
          </a:prstGeom>
          <a:ln>
            <a:solidFill>
              <a:schemeClr val="bg1"/>
            </a:solidFill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9A5AB2C-B3A1-0554-4C9C-59D7FEFF9B6B}"/>
              </a:ext>
            </a:extLst>
          </p:cNvPr>
          <p:cNvGrpSpPr/>
          <p:nvPr/>
        </p:nvGrpSpPr>
        <p:grpSpPr>
          <a:xfrm>
            <a:off x="8315307" y="1691901"/>
            <a:ext cx="1849618" cy="1663407"/>
            <a:chOff x="8534400" y="2274446"/>
            <a:chExt cx="1849618" cy="1663407"/>
          </a:xfrm>
        </p:grpSpPr>
        <p:pic>
          <p:nvPicPr>
            <p:cNvPr id="15" name="Picture 8" descr="A picture containing text, tableware, plate, dishware&#10;&#10;Description automatically generated">
              <a:extLst>
                <a:ext uri="{FF2B5EF4-FFF2-40B4-BE49-F238E27FC236}">
                  <a16:creationId xmlns:a16="http://schemas.microsoft.com/office/drawing/2014/main" id="{66610F85-931D-C162-2046-CFFEC302A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34400" y="3504121"/>
              <a:ext cx="1849618" cy="4337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6" name="Picture 9" descr="A picture containing text, plate, dishware&#10;&#10;Description automatically generated">
              <a:extLst>
                <a:ext uri="{FF2B5EF4-FFF2-40B4-BE49-F238E27FC236}">
                  <a16:creationId xmlns:a16="http://schemas.microsoft.com/office/drawing/2014/main" id="{9E873E96-218C-D427-5AD5-A127C1DD9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34400" y="2870791"/>
              <a:ext cx="1849618" cy="4277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7" name="Picture 11" descr="A picture containing text, empty&#10;&#10;Description automatically generated">
              <a:extLst>
                <a:ext uri="{FF2B5EF4-FFF2-40B4-BE49-F238E27FC236}">
                  <a16:creationId xmlns:a16="http://schemas.microsoft.com/office/drawing/2014/main" id="{59F7445A-3E63-E66A-EAAD-52C037937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34400" y="2274446"/>
              <a:ext cx="1849618" cy="390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18D6F41-9099-05EC-7EE2-DDF5D382CE4B}"/>
              </a:ext>
            </a:extLst>
          </p:cNvPr>
          <p:cNvSpPr/>
          <p:nvPr/>
        </p:nvSpPr>
        <p:spPr>
          <a:xfrm>
            <a:off x="7656468" y="2369122"/>
            <a:ext cx="449073" cy="259834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16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D384-8EF6-443B-178B-3CB9299D9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5A81A-FE3F-8FD8-18B1-F08A701EDAD4}"/>
              </a:ext>
            </a:extLst>
          </p:cNvPr>
          <p:cNvSpPr txBox="1"/>
          <p:nvPr/>
        </p:nvSpPr>
        <p:spPr>
          <a:xfrm>
            <a:off x="609601" y="482600"/>
            <a:ext cx="4134465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</a:rPr>
              <a:t>Text Recognition</a:t>
            </a:r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BEEACF-8D6E-4AA8-0335-3FEFE87CE8B5}"/>
              </a:ext>
            </a:extLst>
          </p:cNvPr>
          <p:cNvGrpSpPr/>
          <p:nvPr/>
        </p:nvGrpSpPr>
        <p:grpSpPr>
          <a:xfrm>
            <a:off x="838265" y="4186226"/>
            <a:ext cx="10833344" cy="369332"/>
            <a:chOff x="430481" y="1295400"/>
            <a:chExt cx="10546214" cy="31606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344751-7AE7-205B-92DB-B64C571DBF8E}"/>
                </a:ext>
              </a:extLst>
            </p:cNvPr>
            <p:cNvSpPr txBox="1"/>
            <p:nvPr/>
          </p:nvSpPr>
          <p:spPr>
            <a:xfrm>
              <a:off x="723769" y="1295400"/>
              <a:ext cx="10252926" cy="3160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defRPr>
              </a:lvl1pPr>
            </a:lstStyle>
            <a:p>
              <a:r>
                <a:rPr lang="en-US" err="1">
                  <a:latin typeface="Cousine"/>
                  <a:cs typeface="Cousine" panose="02070409020205020404" pitchFamily="49" charset="0"/>
                </a:rPr>
                <a:t>Sử</a:t>
              </a:r>
              <a:r>
                <a:rPr lang="en-US">
                  <a:latin typeface="Cousine"/>
                  <a:cs typeface="Cousine" panose="02070409020205020404" pitchFamily="49" charset="0"/>
                </a:rPr>
                <a:t> </a:t>
              </a:r>
              <a:r>
                <a:rPr lang="en-US" err="1">
                  <a:latin typeface="Cousine"/>
                  <a:cs typeface="Cousine" panose="02070409020205020404" pitchFamily="49" charset="0"/>
                </a:rPr>
                <a:t>dụng</a:t>
              </a:r>
              <a:r>
                <a:rPr lang="en-US">
                  <a:latin typeface="Cousine"/>
                  <a:cs typeface="Cousine" panose="02070409020205020404" pitchFamily="49" charset="0"/>
                </a:rPr>
                <a:t> mô hình VietOCR, Seq2Seq và Transformer để nhận diện text.</a:t>
              </a:r>
              <a:endParaRPr lang="en-US">
                <a:latin typeface="Cousine" panose="02070409020205020404" pitchFamily="49" charset="0"/>
                <a:cs typeface="Cousine" panose="02070409020205020404" pitchFamily="49" charset="0"/>
              </a:endParaRPr>
            </a:p>
          </p:txBody>
        </p:sp>
        <p:sp>
          <p:nvSpPr>
            <p:cNvPr id="35" name="Google Shape;363;p37">
              <a:extLst>
                <a:ext uri="{FF2B5EF4-FFF2-40B4-BE49-F238E27FC236}">
                  <a16:creationId xmlns:a16="http://schemas.microsoft.com/office/drawing/2014/main" id="{A78D7DA8-F62D-756B-D8F4-E8C3C8A0945F}"/>
                </a:ext>
              </a:extLst>
            </p:cNvPr>
            <p:cNvSpPr/>
            <p:nvPr/>
          </p:nvSpPr>
          <p:spPr>
            <a:xfrm>
              <a:off x="430481" y="1385788"/>
              <a:ext cx="242212" cy="127000"/>
            </a:xfrm>
            <a:prstGeom prst="homePlate">
              <a:avLst>
                <a:gd name="adj" fmla="val 32030"/>
              </a:avLst>
            </a:prstGeom>
            <a:solidFill>
              <a:schemeClr val="accent4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3B6C949F-D9C0-C6C7-008C-D04FDD7FC6F8}"/>
              </a:ext>
            </a:extLst>
          </p:cNvPr>
          <p:cNvSpPr/>
          <p:nvPr/>
        </p:nvSpPr>
        <p:spPr>
          <a:xfrm>
            <a:off x="12649200" y="0"/>
            <a:ext cx="12192000" cy="6858000"/>
          </a:xfrm>
          <a:prstGeom prst="rect">
            <a:avLst/>
          </a:prstGeom>
          <a:solidFill>
            <a:srgbClr val="76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9A5AB2C-B3A1-0554-4C9C-59D7FEFF9B6B}"/>
              </a:ext>
            </a:extLst>
          </p:cNvPr>
          <p:cNvGrpSpPr/>
          <p:nvPr/>
        </p:nvGrpSpPr>
        <p:grpSpPr>
          <a:xfrm>
            <a:off x="3505200" y="1691901"/>
            <a:ext cx="1849618" cy="1663407"/>
            <a:chOff x="8534400" y="2274446"/>
            <a:chExt cx="1849618" cy="1663407"/>
          </a:xfrm>
        </p:grpSpPr>
        <p:pic>
          <p:nvPicPr>
            <p:cNvPr id="15" name="Picture 8" descr="A picture containing text, tableware, plate, dishware&#10;&#10;Description automatically generated">
              <a:extLst>
                <a:ext uri="{FF2B5EF4-FFF2-40B4-BE49-F238E27FC236}">
                  <a16:creationId xmlns:a16="http://schemas.microsoft.com/office/drawing/2014/main" id="{66610F85-931D-C162-2046-CFFEC302A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34400" y="3504121"/>
              <a:ext cx="1849618" cy="4337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6" name="Picture 9" descr="A picture containing text, plate, dishware&#10;&#10;Description automatically generated">
              <a:extLst>
                <a:ext uri="{FF2B5EF4-FFF2-40B4-BE49-F238E27FC236}">
                  <a16:creationId xmlns:a16="http://schemas.microsoft.com/office/drawing/2014/main" id="{9E873E96-218C-D427-5AD5-A127C1DD99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34400" y="2870791"/>
              <a:ext cx="1849618" cy="4277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7" name="Picture 11" descr="A picture containing text, empty&#10;&#10;Description automatically generated">
              <a:extLst>
                <a:ext uri="{FF2B5EF4-FFF2-40B4-BE49-F238E27FC236}">
                  <a16:creationId xmlns:a16="http://schemas.microsoft.com/office/drawing/2014/main" id="{59F7445A-3E63-E66A-EAAD-52C0379375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34400" y="2274446"/>
              <a:ext cx="1849618" cy="3908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18D6F41-9099-05EC-7EE2-DDF5D382CE4B}"/>
              </a:ext>
            </a:extLst>
          </p:cNvPr>
          <p:cNvSpPr/>
          <p:nvPr/>
        </p:nvSpPr>
        <p:spPr>
          <a:xfrm>
            <a:off x="5689913" y="2369122"/>
            <a:ext cx="449073" cy="259834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541CD5-73A6-92E5-49BB-38A91AC0BA8D}"/>
              </a:ext>
            </a:extLst>
          </p:cNvPr>
          <p:cNvSpPr txBox="1"/>
          <p:nvPr/>
        </p:nvSpPr>
        <p:spPr>
          <a:xfrm>
            <a:off x="6405573" y="1691901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NHÀ VĂN</a:t>
            </a:r>
            <a:endParaRPr lang="en-US" sz="2400">
              <a:solidFill>
                <a:schemeClr val="bg1"/>
              </a:solidFill>
              <a:latin typeface="Cousine" panose="02070409020205020404" pitchFamily="49" charset="0"/>
              <a:cs typeface="Cousine" panose="02070409020205020404" pitchFamily="49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A90B300-AF0F-CE0F-E5B7-4A55065BC83C}"/>
              </a:ext>
            </a:extLst>
          </p:cNvPr>
          <p:cNvSpPr txBox="1"/>
          <p:nvPr/>
        </p:nvSpPr>
        <p:spPr>
          <a:xfrm>
            <a:off x="6405573" y="2344303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VIỆT NAM</a:t>
            </a:r>
            <a:endParaRPr lang="en-US" sz="2400">
              <a:solidFill>
                <a:schemeClr val="bg1"/>
              </a:solidFill>
              <a:latin typeface="Cousine" panose="02070409020205020404" pitchFamily="49" charset="0"/>
              <a:cs typeface="Cousine" panose="02070409020205020404" pitchFamily="49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1D6CDC-44FB-7823-DBDB-ADBCB18A6602}"/>
              </a:ext>
            </a:extLst>
          </p:cNvPr>
          <p:cNvSpPr txBox="1"/>
          <p:nvPr/>
        </p:nvSpPr>
        <p:spPr>
          <a:xfrm>
            <a:off x="6405573" y="2996704"/>
            <a:ext cx="18437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THẾ KỶ XX</a:t>
            </a:r>
            <a:endParaRPr lang="en-US" sz="2400">
              <a:solidFill>
                <a:schemeClr val="bg1"/>
              </a:solidFill>
              <a:latin typeface="Cousine" panose="02070409020205020404" pitchFamily="49" charset="0"/>
              <a:cs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398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17</a:t>
            </a:fld>
            <a:endParaRPr/>
          </a:p>
        </p:txBody>
      </p:sp>
      <p:sp>
        <p:nvSpPr>
          <p:cNvPr id="9" name="Google Shape;96;p14">
            <a:extLst>
              <a:ext uri="{FF2B5EF4-FFF2-40B4-BE49-F238E27FC236}">
                <a16:creationId xmlns:a16="http://schemas.microsoft.com/office/drawing/2014/main" id="{1316FCD1-3903-7AA9-2C7E-55BE12939354}"/>
              </a:ext>
            </a:extLst>
          </p:cNvPr>
          <p:cNvSpPr txBox="1">
            <a:spLocks/>
          </p:cNvSpPr>
          <p:nvPr/>
        </p:nvSpPr>
        <p:spPr>
          <a:xfrm>
            <a:off x="2971800" y="1962873"/>
            <a:ext cx="6513922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kern="0"/>
              <a:t>THIẾT KẾ HỆ THỐNG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373BC-3D27-576E-7C2E-CA61FB4372F6}"/>
              </a:ext>
            </a:extLst>
          </p:cNvPr>
          <p:cNvSpPr txBox="1"/>
          <p:nvPr/>
        </p:nvSpPr>
        <p:spPr>
          <a:xfrm>
            <a:off x="1547327" y="1793577"/>
            <a:ext cx="800219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3600"/>
            </a:pPr>
            <a:r>
              <a:rPr lang="en" sz="8000" b="1">
                <a:solidFill>
                  <a:schemeClr val="accent3"/>
                </a:solidFill>
                <a:latin typeface="Cousine"/>
                <a:cs typeface="Cousine"/>
                <a:sym typeface="Cousine"/>
              </a:rPr>
              <a:t>2</a:t>
            </a:r>
            <a:endParaRPr lang="en-US" sz="8000" b="1">
              <a:solidFill>
                <a:schemeClr val="accent3"/>
              </a:solidFill>
              <a:latin typeface="Cousine"/>
              <a:cs typeface="Cousine"/>
              <a:sym typeface="Cousin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992E9-C419-86CD-2ADD-3D63D4EF8C7A}"/>
              </a:ext>
            </a:extLst>
          </p:cNvPr>
          <p:cNvSpPr/>
          <p:nvPr/>
        </p:nvSpPr>
        <p:spPr>
          <a:xfrm>
            <a:off x="-12688475" y="0"/>
            <a:ext cx="12192000" cy="6858000"/>
          </a:xfrm>
          <a:prstGeom prst="rect">
            <a:avLst/>
          </a:prstGeom>
          <a:solidFill>
            <a:srgbClr val="76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96;p14">
            <a:extLst>
              <a:ext uri="{FF2B5EF4-FFF2-40B4-BE49-F238E27FC236}">
                <a16:creationId xmlns:a16="http://schemas.microsoft.com/office/drawing/2014/main" id="{D3A40D4D-7F0A-BF26-A1DD-79D27C6A7A21}"/>
              </a:ext>
            </a:extLst>
          </p:cNvPr>
          <p:cNvSpPr txBox="1">
            <a:spLocks/>
          </p:cNvSpPr>
          <p:nvPr/>
        </p:nvSpPr>
        <p:spPr>
          <a:xfrm>
            <a:off x="4446562" y="2947718"/>
            <a:ext cx="2969683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kern="0"/>
              <a:t>KIẾN TRÚC</a:t>
            </a:r>
          </a:p>
        </p:txBody>
      </p:sp>
    </p:spTree>
    <p:extLst>
      <p:ext uri="{BB962C8B-B14F-4D97-AF65-F5344CB8AC3E}">
        <p14:creationId xmlns:p14="http://schemas.microsoft.com/office/powerpoint/2010/main" val="3040052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A63877-B87D-E639-7586-B1DB5E750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96E9A9-912A-5592-DD98-378CEDA26F3E}"/>
              </a:ext>
            </a:extLst>
          </p:cNvPr>
          <p:cNvSpPr/>
          <p:nvPr/>
        </p:nvSpPr>
        <p:spPr>
          <a:xfrm>
            <a:off x="7357068" y="4484120"/>
            <a:ext cx="2751284" cy="91709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Cousine" panose="02070409020205020404" pitchFamily="49" charset="0"/>
                <a:cs typeface="Cousine" panose="02070409020205020404" pitchFamily="49" charset="0"/>
              </a:rPr>
              <a:t>MODEL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2287C1A-EC5E-0948-41B6-0E4F98E41BEF}"/>
              </a:ext>
            </a:extLst>
          </p:cNvPr>
          <p:cNvSpPr/>
          <p:nvPr/>
        </p:nvSpPr>
        <p:spPr>
          <a:xfrm>
            <a:off x="1752600" y="4484120"/>
            <a:ext cx="2751284" cy="91709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Cousine" panose="02070409020205020404" pitchFamily="49" charset="0"/>
                <a:cs typeface="Cousine" panose="02070409020205020404" pitchFamily="49" charset="0"/>
              </a:rPr>
              <a:t>VIEW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D72179A-2C57-53E7-55C5-3DC749D05EE9}"/>
              </a:ext>
            </a:extLst>
          </p:cNvPr>
          <p:cNvSpPr/>
          <p:nvPr/>
        </p:nvSpPr>
        <p:spPr>
          <a:xfrm>
            <a:off x="3603773" y="1902669"/>
            <a:ext cx="4177876" cy="91709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>
                <a:latin typeface="Cousine" panose="02070409020205020404" pitchFamily="49" charset="0"/>
                <a:cs typeface="Cousine" panose="02070409020205020404" pitchFamily="49" charset="0"/>
              </a:rPr>
              <a:t>CONTROLLER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6732A12-88B1-8031-DBE1-14F33446A335}"/>
              </a:ext>
            </a:extLst>
          </p:cNvPr>
          <p:cNvCxnSpPr>
            <a:cxnSpLocks/>
          </p:cNvCxnSpPr>
          <p:nvPr/>
        </p:nvCxnSpPr>
        <p:spPr>
          <a:xfrm flipV="1">
            <a:off x="2262097" y="2879205"/>
            <a:ext cx="1936089" cy="1604916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D27B986-9CD2-8B90-C0A8-EB9305742D03}"/>
              </a:ext>
            </a:extLst>
          </p:cNvPr>
          <p:cNvCxnSpPr>
            <a:cxnSpLocks/>
          </p:cNvCxnSpPr>
          <p:nvPr/>
        </p:nvCxnSpPr>
        <p:spPr>
          <a:xfrm flipH="1">
            <a:off x="2873494" y="2879205"/>
            <a:ext cx="1834189" cy="154547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C565B0F-0446-F04A-1A84-60A9AACC5A1A}"/>
              </a:ext>
            </a:extLst>
          </p:cNvPr>
          <p:cNvCxnSpPr>
            <a:cxnSpLocks/>
          </p:cNvCxnSpPr>
          <p:nvPr/>
        </p:nvCxnSpPr>
        <p:spPr>
          <a:xfrm>
            <a:off x="7194331" y="2879205"/>
            <a:ext cx="1834189" cy="154547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A15C88B-CE26-A497-F5B7-4CF28E3A04B7}"/>
              </a:ext>
            </a:extLst>
          </p:cNvPr>
          <p:cNvSpPr txBox="1"/>
          <p:nvPr/>
        </p:nvSpPr>
        <p:spPr>
          <a:xfrm>
            <a:off x="2170067" y="5517290"/>
            <a:ext cx="20281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Display UI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FE2AE23-BB19-2CFC-5863-FF6964E00D8A}"/>
              </a:ext>
            </a:extLst>
          </p:cNvPr>
          <p:cNvSpPr txBox="1"/>
          <p:nvPr/>
        </p:nvSpPr>
        <p:spPr>
          <a:xfrm>
            <a:off x="4309960" y="879044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Catch requests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65EF11-1050-8D3F-3C70-9AF19383785C}"/>
              </a:ext>
            </a:extLst>
          </p:cNvPr>
          <p:cNvSpPr txBox="1"/>
          <p:nvPr/>
        </p:nvSpPr>
        <p:spPr>
          <a:xfrm>
            <a:off x="4309960" y="1350329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Control logics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951E29-0A54-CFBA-B8EA-074034F064E7}"/>
              </a:ext>
            </a:extLst>
          </p:cNvPr>
          <p:cNvSpPr txBox="1"/>
          <p:nvPr/>
        </p:nvSpPr>
        <p:spPr>
          <a:xfrm>
            <a:off x="7257787" y="5517290"/>
            <a:ext cx="294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Data, ML Models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F8AB862-FA15-B2A6-5A31-8B5C78DA614B}"/>
              </a:ext>
            </a:extLst>
          </p:cNvPr>
          <p:cNvSpPr txBox="1"/>
          <p:nvPr/>
        </p:nvSpPr>
        <p:spPr>
          <a:xfrm rot="2417504">
            <a:off x="7513303" y="332110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Manipulate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410808D-13CA-C101-0E93-68CE73178687}"/>
              </a:ext>
            </a:extLst>
          </p:cNvPr>
          <p:cNvSpPr txBox="1"/>
          <p:nvPr/>
        </p:nvSpPr>
        <p:spPr>
          <a:xfrm rot="19204943">
            <a:off x="2197002" y="3105834"/>
            <a:ext cx="15485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Send user requests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0B5534-466F-06C6-3C5B-51ADAA6D4CFA}"/>
              </a:ext>
            </a:extLst>
          </p:cNvPr>
          <p:cNvSpPr txBox="1"/>
          <p:nvPr/>
        </p:nvSpPr>
        <p:spPr>
          <a:xfrm rot="19231704">
            <a:off x="3513734" y="3619662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Update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3F58896-25DB-F8B6-B9C6-C2D71B465690}"/>
              </a:ext>
            </a:extLst>
          </p:cNvPr>
          <p:cNvCxnSpPr>
            <a:cxnSpLocks/>
          </p:cNvCxnSpPr>
          <p:nvPr/>
        </p:nvCxnSpPr>
        <p:spPr>
          <a:xfrm flipH="1" flipV="1">
            <a:off x="6809413" y="2935840"/>
            <a:ext cx="1724987" cy="1488839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0694DFB-7F0E-1133-1B80-ED4DC175C177}"/>
              </a:ext>
            </a:extLst>
          </p:cNvPr>
          <p:cNvSpPr txBox="1"/>
          <p:nvPr/>
        </p:nvSpPr>
        <p:spPr>
          <a:xfrm rot="2417504">
            <a:off x="6989451" y="365067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Notify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406150C4-1FE6-59DB-09F0-1AE809AFB65B}"/>
              </a:ext>
            </a:extLst>
          </p:cNvPr>
          <p:cNvSpPr/>
          <p:nvPr/>
        </p:nvSpPr>
        <p:spPr>
          <a:xfrm>
            <a:off x="12649200" y="0"/>
            <a:ext cx="12192000" cy="6858000"/>
          </a:xfrm>
          <a:prstGeom prst="rect">
            <a:avLst/>
          </a:prstGeom>
          <a:solidFill>
            <a:srgbClr val="76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211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19</a:t>
            </a:fld>
            <a:endParaRPr/>
          </a:p>
        </p:txBody>
      </p:sp>
      <p:sp>
        <p:nvSpPr>
          <p:cNvPr id="9" name="Google Shape;96;p14">
            <a:extLst>
              <a:ext uri="{FF2B5EF4-FFF2-40B4-BE49-F238E27FC236}">
                <a16:creationId xmlns:a16="http://schemas.microsoft.com/office/drawing/2014/main" id="{1316FCD1-3903-7AA9-2C7E-55BE12939354}"/>
              </a:ext>
            </a:extLst>
          </p:cNvPr>
          <p:cNvSpPr txBox="1">
            <a:spLocks/>
          </p:cNvSpPr>
          <p:nvPr/>
        </p:nvSpPr>
        <p:spPr>
          <a:xfrm>
            <a:off x="2971800" y="1962873"/>
            <a:ext cx="6513922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kern="0"/>
              <a:t>THIẾT KẾ HỆ THỐNG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373BC-3D27-576E-7C2E-CA61FB4372F6}"/>
              </a:ext>
            </a:extLst>
          </p:cNvPr>
          <p:cNvSpPr txBox="1"/>
          <p:nvPr/>
        </p:nvSpPr>
        <p:spPr>
          <a:xfrm>
            <a:off x="1547327" y="1793577"/>
            <a:ext cx="800219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3600"/>
            </a:pPr>
            <a:r>
              <a:rPr lang="en" sz="8000" b="1">
                <a:solidFill>
                  <a:schemeClr val="accent3"/>
                </a:solidFill>
                <a:latin typeface="Cousine"/>
                <a:cs typeface="Cousine"/>
                <a:sym typeface="Cousine"/>
              </a:rPr>
              <a:t>2</a:t>
            </a:r>
            <a:endParaRPr lang="en-US" sz="8000" b="1">
              <a:solidFill>
                <a:schemeClr val="accent3"/>
              </a:solidFill>
              <a:latin typeface="Cousine"/>
              <a:cs typeface="Cousine"/>
              <a:sym typeface="Cousin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992E9-C419-86CD-2ADD-3D63D4EF8C7A}"/>
              </a:ext>
            </a:extLst>
          </p:cNvPr>
          <p:cNvSpPr/>
          <p:nvPr/>
        </p:nvSpPr>
        <p:spPr>
          <a:xfrm>
            <a:off x="-12688475" y="0"/>
            <a:ext cx="12192000" cy="6858000"/>
          </a:xfrm>
          <a:prstGeom prst="rect">
            <a:avLst/>
          </a:prstGeom>
          <a:solidFill>
            <a:srgbClr val="76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3FDA9E85-A744-8B4C-8E23-0A0C5E628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14613" r="86641" b="27289"/>
          <a:stretch/>
        </p:blipFill>
        <p:spPr bwMode="auto">
          <a:xfrm>
            <a:off x="609601" y="6972299"/>
            <a:ext cx="1514475" cy="20955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CFBD06CE-21EB-5ECA-0E8F-12B29D084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8" t="14789" r="66331" b="27113"/>
          <a:stretch/>
        </p:blipFill>
        <p:spPr bwMode="auto">
          <a:xfrm>
            <a:off x="2486025" y="-3124200"/>
            <a:ext cx="1514475" cy="20955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A9E0F89-3B86-7880-CC73-E5F74B267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7" t="14525" r="46722" b="27377"/>
          <a:stretch/>
        </p:blipFill>
        <p:spPr bwMode="auto">
          <a:xfrm>
            <a:off x="4495800" y="9296400"/>
            <a:ext cx="1514475" cy="20955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F0AC1C6-CB3D-9F97-7DA2-3D6183D2856B}"/>
              </a:ext>
            </a:extLst>
          </p:cNvPr>
          <p:cNvSpPr txBox="1"/>
          <p:nvPr/>
        </p:nvSpPr>
        <p:spPr>
          <a:xfrm>
            <a:off x="8972550" y="11429999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Tên sách: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TÌNH SỬ ANGIÊLIC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0A1091-EA51-C699-2607-34A3578FE727}"/>
              </a:ext>
            </a:extLst>
          </p:cNvPr>
          <p:cNvSpPr txBox="1"/>
          <p:nvPr/>
        </p:nvSpPr>
        <p:spPr>
          <a:xfrm>
            <a:off x="8972550" y="11401424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Tên tác giả: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SÉCGIAN GÔLÔNG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63F307-E035-A245-C569-03656FD80C02}"/>
              </a:ext>
            </a:extLst>
          </p:cNvPr>
          <p:cNvSpPr txBox="1"/>
          <p:nvPr/>
        </p:nvSpPr>
        <p:spPr>
          <a:xfrm>
            <a:off x="8991600" y="11358561"/>
            <a:ext cx="3084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Nhà xuất bản: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NHÀ XUẤT BẢN </a:t>
            </a:r>
          </a:p>
          <a:p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VĂN HOÁ THÔNG TIN</a:t>
            </a:r>
          </a:p>
        </p:txBody>
      </p:sp>
      <p:sp>
        <p:nvSpPr>
          <p:cNvPr id="13" name="Google Shape;96;p14">
            <a:extLst>
              <a:ext uri="{FF2B5EF4-FFF2-40B4-BE49-F238E27FC236}">
                <a16:creationId xmlns:a16="http://schemas.microsoft.com/office/drawing/2014/main" id="{D3A40D4D-7F0A-BF26-A1DD-79D27C6A7A21}"/>
              </a:ext>
            </a:extLst>
          </p:cNvPr>
          <p:cNvSpPr txBox="1">
            <a:spLocks/>
          </p:cNvSpPr>
          <p:nvPr/>
        </p:nvSpPr>
        <p:spPr>
          <a:xfrm>
            <a:off x="3524836" y="2947718"/>
            <a:ext cx="540785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kern="0"/>
              <a:t>USER INTERFACE</a:t>
            </a:r>
          </a:p>
        </p:txBody>
      </p:sp>
    </p:spTree>
    <p:extLst>
      <p:ext uri="{BB962C8B-B14F-4D97-AF65-F5344CB8AC3E}">
        <p14:creationId xmlns:p14="http://schemas.microsoft.com/office/powerpoint/2010/main" val="1936568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8C13A0-F686-4F7B-B0B3-B345AEF233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8" name="Google Shape;363;p37">
            <a:extLst>
              <a:ext uri="{FF2B5EF4-FFF2-40B4-BE49-F238E27FC236}">
                <a16:creationId xmlns:a16="http://schemas.microsoft.com/office/drawing/2014/main" id="{DA088DE1-1F00-4086-A2E2-3E7868560D46}"/>
              </a:ext>
            </a:extLst>
          </p:cNvPr>
          <p:cNvSpPr/>
          <p:nvPr/>
        </p:nvSpPr>
        <p:spPr>
          <a:xfrm>
            <a:off x="7510218" y="2836368"/>
            <a:ext cx="2548984" cy="12192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pPr algn="ctr"/>
            <a:r>
              <a:rPr lang="en" sz="4267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rPr>
              <a:t>3</a:t>
            </a:r>
            <a:endParaRPr sz="4267">
              <a:solidFill>
                <a:schemeClr val="accen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71E89A73-D547-4B4A-A2A6-1DAAE7246DEA}"/>
              </a:ext>
            </a:extLst>
          </p:cNvPr>
          <p:cNvSpPr/>
          <p:nvPr/>
        </p:nvSpPr>
        <p:spPr>
          <a:xfrm>
            <a:off x="5127107" y="2836368"/>
            <a:ext cx="2548984" cy="12192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67" b="1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2</a:t>
            </a:r>
            <a:endParaRPr sz="4267" b="1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6" name="Google Shape;369;p37">
            <a:extLst>
              <a:ext uri="{FF2B5EF4-FFF2-40B4-BE49-F238E27FC236}">
                <a16:creationId xmlns:a16="http://schemas.microsoft.com/office/drawing/2014/main" id="{F7875393-F0D2-4AA5-ADD5-7F19D4B70CAB}"/>
              </a:ext>
            </a:extLst>
          </p:cNvPr>
          <p:cNvSpPr/>
          <p:nvPr/>
        </p:nvSpPr>
        <p:spPr>
          <a:xfrm>
            <a:off x="2743999" y="2836368"/>
            <a:ext cx="2548984" cy="12192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pPr algn="ctr"/>
            <a:r>
              <a:rPr lang="en" sz="4267" b="1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1</a:t>
            </a:r>
            <a:endParaRPr sz="4267" b="1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cxnSp>
        <p:nvCxnSpPr>
          <p:cNvPr id="14" name="Google Shape;374;p37">
            <a:extLst>
              <a:ext uri="{FF2B5EF4-FFF2-40B4-BE49-F238E27FC236}">
                <a16:creationId xmlns:a16="http://schemas.microsoft.com/office/drawing/2014/main" id="{12E80AD6-B7EC-4B48-9A42-B0EC4314FCFF}"/>
              </a:ext>
            </a:extLst>
          </p:cNvPr>
          <p:cNvCxnSpPr/>
          <p:nvPr/>
        </p:nvCxnSpPr>
        <p:spPr>
          <a:xfrm rot="10800000">
            <a:off x="2937823" y="2283039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0CE3D3-AF52-4AD8-BDAF-B5F0661D8B30}"/>
              </a:ext>
            </a:extLst>
          </p:cNvPr>
          <p:cNvSpPr txBox="1"/>
          <p:nvPr/>
        </p:nvSpPr>
        <p:spPr>
          <a:xfrm>
            <a:off x="1910984" y="1645742"/>
            <a:ext cx="355599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Giới thiệu</a:t>
            </a:r>
          </a:p>
        </p:txBody>
      </p:sp>
      <p:cxnSp>
        <p:nvCxnSpPr>
          <p:cNvPr id="16" name="Google Shape;374;p37">
            <a:extLst>
              <a:ext uri="{FF2B5EF4-FFF2-40B4-BE49-F238E27FC236}">
                <a16:creationId xmlns:a16="http://schemas.microsoft.com/office/drawing/2014/main" id="{3EF43182-B496-439A-B89F-DA6C3BA1916C}"/>
              </a:ext>
            </a:extLst>
          </p:cNvPr>
          <p:cNvCxnSpPr/>
          <p:nvPr/>
        </p:nvCxnSpPr>
        <p:spPr>
          <a:xfrm rot="10800000">
            <a:off x="5487200" y="3953968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D0D6EC-C7E9-448D-A5F9-86C88FA89C84}"/>
              </a:ext>
            </a:extLst>
          </p:cNvPr>
          <p:cNvSpPr txBox="1"/>
          <p:nvPr/>
        </p:nvSpPr>
        <p:spPr>
          <a:xfrm>
            <a:off x="4937343" y="4715825"/>
            <a:ext cx="373379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Thiết kế hệ thống</a:t>
            </a:r>
          </a:p>
        </p:txBody>
      </p:sp>
      <p:cxnSp>
        <p:nvCxnSpPr>
          <p:cNvPr id="18" name="Google Shape;374;p37">
            <a:extLst>
              <a:ext uri="{FF2B5EF4-FFF2-40B4-BE49-F238E27FC236}">
                <a16:creationId xmlns:a16="http://schemas.microsoft.com/office/drawing/2014/main" id="{CE95B1E4-276D-4FD1-A6DA-BA0561EA56D9}"/>
              </a:ext>
            </a:extLst>
          </p:cNvPr>
          <p:cNvCxnSpPr/>
          <p:nvPr/>
        </p:nvCxnSpPr>
        <p:spPr>
          <a:xfrm rot="10800000">
            <a:off x="7814623" y="2299667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87F485C-A857-4F44-8FBB-FFFE9229AAE4}"/>
              </a:ext>
            </a:extLst>
          </p:cNvPr>
          <p:cNvSpPr txBox="1"/>
          <p:nvPr/>
        </p:nvSpPr>
        <p:spPr>
          <a:xfrm>
            <a:off x="7239800" y="1639410"/>
            <a:ext cx="3041217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Đánh giá &amp; kiểm thử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422FCF-1083-7FA5-8ED0-13CDFF4DF362}"/>
              </a:ext>
            </a:extLst>
          </p:cNvPr>
          <p:cNvSpPr/>
          <p:nvPr/>
        </p:nvSpPr>
        <p:spPr>
          <a:xfrm>
            <a:off x="12339664" y="0"/>
            <a:ext cx="12192000" cy="6858000"/>
          </a:xfrm>
          <a:prstGeom prst="rect">
            <a:avLst/>
          </a:prstGeom>
          <a:solidFill>
            <a:srgbClr val="76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2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20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18B9A-DA7F-030C-54FB-85F1753BCFBE}"/>
              </a:ext>
            </a:extLst>
          </p:cNvPr>
          <p:cNvSpPr txBox="1"/>
          <p:nvPr/>
        </p:nvSpPr>
        <p:spPr>
          <a:xfrm>
            <a:off x="609601" y="482600"/>
            <a:ext cx="265329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</a:rPr>
              <a:t>Screenflow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07A768-3C74-4B77-EC93-B8FFBD7BBB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26999"/>
            <a:ext cx="11277600" cy="660400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693C17-B90F-0F7F-55F7-2EC6EAF464D0}"/>
              </a:ext>
            </a:extLst>
          </p:cNvPr>
          <p:cNvSpPr/>
          <p:nvPr/>
        </p:nvSpPr>
        <p:spPr>
          <a:xfrm>
            <a:off x="12573000" y="0"/>
            <a:ext cx="12192000" cy="6858000"/>
          </a:xfrm>
          <a:prstGeom prst="rect">
            <a:avLst/>
          </a:prstGeom>
          <a:solidFill>
            <a:srgbClr val="76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24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21</a:t>
            </a:fld>
            <a:endParaRPr/>
          </a:p>
        </p:txBody>
      </p:sp>
      <p:sp>
        <p:nvSpPr>
          <p:cNvPr id="9" name="Google Shape;96;p14">
            <a:extLst>
              <a:ext uri="{FF2B5EF4-FFF2-40B4-BE49-F238E27FC236}">
                <a16:creationId xmlns:a16="http://schemas.microsoft.com/office/drawing/2014/main" id="{1316FCD1-3903-7AA9-2C7E-55BE12939354}"/>
              </a:ext>
            </a:extLst>
          </p:cNvPr>
          <p:cNvSpPr txBox="1">
            <a:spLocks/>
          </p:cNvSpPr>
          <p:nvPr/>
        </p:nvSpPr>
        <p:spPr>
          <a:xfrm>
            <a:off x="1524000" y="2936577"/>
            <a:ext cx="6226985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kern="0"/>
              <a:t>ĐÁNH GIÁ &amp; KIỂM THỬ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373BC-3D27-576E-7C2E-CA61FB4372F6}"/>
              </a:ext>
            </a:extLst>
          </p:cNvPr>
          <p:cNvSpPr txBox="1"/>
          <p:nvPr/>
        </p:nvSpPr>
        <p:spPr>
          <a:xfrm>
            <a:off x="1547327" y="1793577"/>
            <a:ext cx="800219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3600"/>
            </a:pPr>
            <a:r>
              <a:rPr lang="en" sz="8000" b="1">
                <a:solidFill>
                  <a:schemeClr val="accent3"/>
                </a:solidFill>
                <a:latin typeface="Cousine"/>
                <a:cs typeface="Cousine"/>
                <a:sym typeface="Cousine"/>
              </a:rPr>
              <a:t>3</a:t>
            </a:r>
            <a:endParaRPr lang="en-US" sz="8000" b="1">
              <a:solidFill>
                <a:schemeClr val="accent3"/>
              </a:solidFill>
              <a:latin typeface="Cousine"/>
              <a:cs typeface="Cousine"/>
              <a:sym typeface="Cousin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992E9-C419-86CD-2ADD-3D63D4EF8C7A}"/>
              </a:ext>
            </a:extLst>
          </p:cNvPr>
          <p:cNvSpPr/>
          <p:nvPr/>
        </p:nvSpPr>
        <p:spPr>
          <a:xfrm>
            <a:off x="-12688475" y="0"/>
            <a:ext cx="12192000" cy="6858000"/>
          </a:xfrm>
          <a:prstGeom prst="rect">
            <a:avLst/>
          </a:prstGeom>
          <a:solidFill>
            <a:srgbClr val="76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71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82E5A0-E06A-9BDB-FCA7-F035D0C7E0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BFFEF8E-3A24-3953-6199-BC24C9AC9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3935690"/>
              </p:ext>
            </p:extLst>
          </p:nvPr>
        </p:nvGraphicFramePr>
        <p:xfrm>
          <a:off x="952500" y="2725356"/>
          <a:ext cx="10287000" cy="1407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400950851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981812964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43170341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531368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50" b="1" i="0" u="none" strike="noStrike" noProof="0">
                          <a:latin typeface="Cousine" panose="02070409020205020404" pitchFamily="49" charset="0"/>
                          <a:cs typeface="Cousine" panose="02070409020205020404" pitchFamily="49" charset="0"/>
                        </a:rPr>
                        <a:t>Models</a:t>
                      </a:r>
                      <a:endParaRPr lang="en-US" b="1">
                        <a:latin typeface="Cousine" panose="02070409020205020404" pitchFamily="49" charset="0"/>
                        <a:cs typeface="Cousine" panose="020704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50" b="1" i="0" u="none" strike="noStrike" noProof="0">
                          <a:latin typeface="Cousine" panose="02070409020205020404" pitchFamily="49" charset="0"/>
                          <a:cs typeface="Cousine" panose="02070409020205020404" pitchFamily="49" charset="0"/>
                        </a:rPr>
                        <a:t>MAP@0.5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50" b="1" i="0" u="none" strike="noStrike" noProof="0">
                          <a:latin typeface="Cousine" panose="02070409020205020404" pitchFamily="49" charset="0"/>
                          <a:cs typeface="Cousine" panose="02070409020205020404" pitchFamily="49" charset="0"/>
                        </a:rPr>
                        <a:t>MAP@0.5:0.95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50" b="1" i="0" u="none" strike="noStrike" noProof="0">
                          <a:latin typeface="Cousine" panose="02070409020205020404" pitchFamily="49" charset="0"/>
                          <a:cs typeface="Cousine" panose="02070409020205020404" pitchFamily="49" charset="0"/>
                        </a:rPr>
                        <a:t>Inference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2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50" b="0" i="0" u="none" strike="noStrike" noProof="0">
                          <a:latin typeface="Cousine" panose="02070409020205020404" pitchFamily="49" charset="0"/>
                          <a:cs typeface="Cousine" panose="02070409020205020404" pitchFamily="49" charset="0"/>
                        </a:rPr>
                        <a:t>YOLOv5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Cousine" panose="02070409020205020404" pitchFamily="49" charset="0"/>
                          <a:cs typeface="Cousine" panose="02070409020205020404" pitchFamily="49" charset="0"/>
                        </a:rPr>
                        <a:t>0.927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ousine" panose="02070409020205020404" pitchFamily="49" charset="0"/>
                          <a:cs typeface="Cousine" panose="02070409020205020404" pitchFamily="49" charset="0"/>
                        </a:rPr>
                        <a:t>0.678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ousine" panose="02070409020205020404" pitchFamily="49" charset="0"/>
                          <a:cs typeface="Cousine" panose="02070409020205020404" pitchFamily="49" charset="0"/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9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50" b="0" i="0" u="none" strike="noStrike" noProof="0">
                          <a:latin typeface="Cousine" panose="02070409020205020404" pitchFamily="49" charset="0"/>
                          <a:cs typeface="Cousine" panose="02070409020205020404" pitchFamily="49" charset="0"/>
                        </a:rPr>
                        <a:t>YOLOv4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ousine"/>
                          <a:cs typeface="Cousine" panose="02070409020205020404" pitchFamily="49" charset="0"/>
                        </a:rPr>
                        <a:t>0.908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ousine"/>
                        </a:rPr>
                        <a:t>0.653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ousine" panose="02070409020205020404" pitchFamily="49" charset="0"/>
                          <a:cs typeface="Cousine" panose="02070409020205020404" pitchFamily="49" charset="0"/>
                        </a:rPr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2359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4951AC8-3AA3-103B-32B3-86EB6B765CD8}"/>
              </a:ext>
            </a:extLst>
          </p:cNvPr>
          <p:cNvSpPr txBox="1"/>
          <p:nvPr/>
        </p:nvSpPr>
        <p:spPr>
          <a:xfrm>
            <a:off x="609601" y="482600"/>
            <a:ext cx="4073487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</a:rPr>
              <a:t>YOLO Object Detection</a:t>
            </a:r>
          </a:p>
        </p:txBody>
      </p:sp>
    </p:spTree>
    <p:extLst>
      <p:ext uri="{BB962C8B-B14F-4D97-AF65-F5344CB8AC3E}">
        <p14:creationId xmlns:p14="http://schemas.microsoft.com/office/powerpoint/2010/main" val="1512087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82E5A0-E06A-9BDB-FCA7-F035D0C7E0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DCE469-817F-4111-509D-18378253FC44}"/>
              </a:ext>
            </a:extLst>
          </p:cNvPr>
          <p:cNvSpPr/>
          <p:nvPr/>
        </p:nvSpPr>
        <p:spPr>
          <a:xfrm>
            <a:off x="12649200" y="0"/>
            <a:ext cx="12192000" cy="6858000"/>
          </a:xfrm>
          <a:prstGeom prst="rect">
            <a:avLst/>
          </a:prstGeom>
          <a:solidFill>
            <a:srgbClr val="76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BBFFEF8E-3A24-3953-6199-BC24C9AC95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746152"/>
              </p:ext>
            </p:extLst>
          </p:nvPr>
        </p:nvGraphicFramePr>
        <p:xfrm>
          <a:off x="990600" y="2584386"/>
          <a:ext cx="10287000" cy="16892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6200">
                  <a:extLst>
                    <a:ext uri="{9D8B030D-6E8A-4147-A177-3AD203B41FA5}">
                      <a16:colId xmlns:a16="http://schemas.microsoft.com/office/drawing/2014/main" val="4009508513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2981812964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431703419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5313685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50" b="1" i="0" u="none" strike="noStrike" noProof="0">
                          <a:latin typeface="Cousine" panose="02070409020205020404" pitchFamily="49" charset="0"/>
                          <a:cs typeface="Cousine" panose="02070409020205020404" pitchFamily="49" charset="0"/>
                        </a:rPr>
                        <a:t>Backbone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50" b="1" i="0" u="none" strike="noStrike" noProof="0">
                          <a:latin typeface="Cousine" panose="02070409020205020404" pitchFamily="49" charset="0"/>
                          <a:cs typeface="Cousine" panose="02070409020205020404" pitchFamily="49" charset="0"/>
                        </a:rPr>
                        <a:t>Config</a:t>
                      </a:r>
                      <a:endParaRPr lang="en-US" b="1">
                        <a:latin typeface="Cousine" panose="02070409020205020404" pitchFamily="49" charset="0"/>
                        <a:cs typeface="Cousine" panose="020704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50" b="1" i="0" u="none" strike="noStrike" noProof="0">
                          <a:latin typeface="Cousine" panose="02070409020205020404" pitchFamily="49" charset="0"/>
                          <a:cs typeface="Cousine" panose="02070409020205020404" pitchFamily="49" charset="0"/>
                        </a:rPr>
                        <a:t>Precision full sequence</a:t>
                      </a:r>
                      <a:endParaRPr lang="en-US" b="1">
                        <a:latin typeface="Cousine" panose="02070409020205020404" pitchFamily="49" charset="0"/>
                        <a:cs typeface="Cousine" panose="020704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50" b="1" i="0" u="none" strike="noStrike" noProof="0">
                          <a:latin typeface="Cousine" panose="02070409020205020404" pitchFamily="49" charset="0"/>
                          <a:cs typeface="Cousine" panose="02070409020205020404" pitchFamily="49" charset="0"/>
                        </a:rPr>
                        <a:t>Time</a:t>
                      </a:r>
                      <a:endParaRPr lang="en-US" b="1">
                        <a:latin typeface="Cousine" panose="02070409020205020404" pitchFamily="49" charset="0"/>
                        <a:cs typeface="Cousine" panose="020704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45275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50" b="0" i="0" u="none" strike="noStrike" noProof="0">
                          <a:latin typeface="Cousine" panose="02070409020205020404" pitchFamily="49" charset="0"/>
                          <a:cs typeface="Cousine" panose="02070409020205020404" pitchFamily="49" charset="0"/>
                        </a:rPr>
                        <a:t>VGG19-bn - Transformer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>
                          <a:latin typeface="Cousine" panose="02070409020205020404" pitchFamily="49" charset="0"/>
                          <a:cs typeface="Cousine" panose="02070409020205020404" pitchFamily="49" charset="0"/>
                        </a:rPr>
                        <a:t>vgg_transformer</a:t>
                      </a:r>
                      <a:endParaRPr lang="en-US" err="1">
                        <a:latin typeface="Cousine" panose="02070409020205020404" pitchFamily="49" charset="0"/>
                        <a:cs typeface="Cousine" panose="020704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ousine" panose="02070409020205020404" pitchFamily="49" charset="0"/>
                          <a:cs typeface="Cousine" panose="02070409020205020404" pitchFamily="49" charset="0"/>
                        </a:rPr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ousine" panose="02070409020205020404" pitchFamily="49" charset="0"/>
                          <a:cs typeface="Cousine" panose="02070409020205020404" pitchFamily="49" charset="0"/>
                        </a:rPr>
                        <a:t>60ms @ 2080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29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850" b="0" i="0" u="none" strike="noStrike" noProof="0">
                          <a:latin typeface="Cousine" panose="02070409020205020404" pitchFamily="49" charset="0"/>
                          <a:cs typeface="Cousine" panose="02070409020205020404" pitchFamily="49" charset="0"/>
                        </a:rPr>
                        <a:t>VGG19-bn - Seq2Seq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ousine" panose="02070409020205020404" pitchFamily="49" charset="0"/>
                          <a:cs typeface="Cousine" panose="02070409020205020404" pitchFamily="49" charset="0"/>
                        </a:rPr>
                        <a:t>vgg_seq2seq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ousine" panose="02070409020205020404" pitchFamily="49" charset="0"/>
                          <a:cs typeface="Cousine" panose="02070409020205020404" pitchFamily="49" charset="0"/>
                        </a:rPr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ousine" panose="02070409020205020404" pitchFamily="49" charset="0"/>
                          <a:cs typeface="Cousine" panose="02070409020205020404" pitchFamily="49" charset="0"/>
                        </a:rPr>
                        <a:t>10ms @ 2080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52359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4951AC8-3AA3-103B-32B3-86EB6B765CD8}"/>
              </a:ext>
            </a:extLst>
          </p:cNvPr>
          <p:cNvSpPr txBox="1"/>
          <p:nvPr/>
        </p:nvSpPr>
        <p:spPr>
          <a:xfrm>
            <a:off x="609601" y="482600"/>
            <a:ext cx="191270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 err="1">
                <a:solidFill>
                  <a:schemeClr val="bg1"/>
                </a:solidFill>
                <a:latin typeface="Cousine"/>
              </a:rPr>
              <a:t>VietOCR</a:t>
            </a:r>
          </a:p>
        </p:txBody>
      </p:sp>
    </p:spTree>
    <p:extLst>
      <p:ext uri="{BB962C8B-B14F-4D97-AF65-F5344CB8AC3E}">
        <p14:creationId xmlns:p14="http://schemas.microsoft.com/office/powerpoint/2010/main" val="19988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82E5A0-E06A-9BDB-FCA7-F035D0C7E0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DCE469-817F-4111-509D-18378253FC44}"/>
              </a:ext>
            </a:extLst>
          </p:cNvPr>
          <p:cNvSpPr/>
          <p:nvPr/>
        </p:nvSpPr>
        <p:spPr>
          <a:xfrm>
            <a:off x="12649200" y="0"/>
            <a:ext cx="12192000" cy="6858000"/>
          </a:xfrm>
          <a:prstGeom prst="rect">
            <a:avLst/>
          </a:prstGeom>
          <a:solidFill>
            <a:srgbClr val="76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D08653-70FA-06BE-CAC2-9972B8D077F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Arial"/>
            </a:endParaRP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5C334753-3609-CF9F-FF27-DC3A53DE7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293198"/>
            <a:ext cx="5638800" cy="45530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EBA2CD-0F8A-96E1-704E-8CDCB54A6274}"/>
              </a:ext>
            </a:extLst>
          </p:cNvPr>
          <p:cNvSpPr txBox="1"/>
          <p:nvPr/>
        </p:nvSpPr>
        <p:spPr>
          <a:xfrm>
            <a:off x="609600" y="482600"/>
            <a:ext cx="37338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Đánh giá chung</a:t>
            </a:r>
            <a:endParaRPr lang="en-US" sz="3200" b="1" err="1">
              <a:solidFill>
                <a:schemeClr val="bg1"/>
              </a:solidFill>
              <a:latin typeface="Cousine"/>
              <a:cs typeface="Cousin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2C29F6-3B89-E9C8-D254-89D5587FA3AA}"/>
              </a:ext>
            </a:extLst>
          </p:cNvPr>
          <p:cNvSpPr txBox="1"/>
          <p:nvPr/>
        </p:nvSpPr>
        <p:spPr>
          <a:xfrm>
            <a:off x="6722498" y="1293198"/>
            <a:ext cx="4783701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err="1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Sử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dụng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thư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viện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fuzzywuzzy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để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 so </a:t>
            </a:r>
            <a:r>
              <a:rPr lang="en-US" sz="1400" err="1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sánh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giữa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 2 </a:t>
            </a:r>
            <a:r>
              <a:rPr lang="en-US" sz="1400" err="1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chuỗi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 (</a:t>
            </a:r>
            <a:r>
              <a:rPr lang="en-US" sz="1400" b="1" err="1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fuzzywuzzy.fuz.ratio</a:t>
            </a:r>
            <a:r>
              <a:rPr lang="en-US" sz="1400" b="1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()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), </a:t>
            </a:r>
            <a:r>
              <a:rPr lang="en-US" sz="1400" err="1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với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 3 </a:t>
            </a:r>
            <a:r>
              <a:rPr lang="en-US" sz="1400" err="1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tiêu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 </a:t>
            </a:r>
            <a:r>
              <a:rPr lang="en-US" sz="1400" err="1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chí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:</a:t>
            </a:r>
            <a:endParaRPr lang="en-US" sz="1400">
              <a:solidFill>
                <a:schemeClr val="bg1"/>
              </a:solidFill>
              <a:latin typeface="Cousine" panose="02070409020205020404" pitchFamily="49" charset="0"/>
              <a:cs typeface="Cousine" panose="02070409020205020404" pitchFamily="49" charset="0"/>
            </a:endParaRPr>
          </a:p>
          <a:p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- 100% similarity</a:t>
            </a:r>
            <a:endParaRPr lang="en-US" sz="1400">
              <a:solidFill>
                <a:schemeClr val="bg1"/>
              </a:solidFill>
              <a:latin typeface="Cousine" panose="02070409020205020404" pitchFamily="49" charset="0"/>
              <a:cs typeface="Cousine" panose="02070409020205020404" pitchFamily="49" charset="0"/>
            </a:endParaRPr>
          </a:p>
          <a:p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- 95% similarity</a:t>
            </a:r>
            <a:endParaRPr lang="en-US" sz="1400">
              <a:solidFill>
                <a:schemeClr val="bg1"/>
              </a:solidFill>
              <a:latin typeface="Cousine" panose="02070409020205020404" pitchFamily="49" charset="0"/>
              <a:cs typeface="Cousine" panose="02070409020205020404" pitchFamily="49" charset="0"/>
            </a:endParaRPr>
          </a:p>
          <a:p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ea typeface="+mn-lt"/>
                <a:cs typeface="Cousine" panose="02070409020205020404" pitchFamily="49" charset="0"/>
              </a:rPr>
              <a:t>- 90% similarity</a:t>
            </a:r>
            <a:endParaRPr lang="en-US" sz="1400">
              <a:solidFill>
                <a:schemeClr val="bg1"/>
              </a:solidFill>
              <a:latin typeface="Cousine" panose="02070409020205020404" pitchFamily="49" charset="0"/>
              <a:cs typeface="Cousine" panose="020704090202050204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2EDC1-34A2-9A3C-2373-8A2A05B7FF66}"/>
              </a:ext>
            </a:extLst>
          </p:cNvPr>
          <p:cNvSpPr txBox="1"/>
          <p:nvPr/>
        </p:nvSpPr>
        <p:spPr>
          <a:xfrm>
            <a:off x="6722499" y="3124200"/>
            <a:ext cx="5105400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sz="1400">
                <a:solidFill>
                  <a:schemeClr val="bg1"/>
                </a:solidFill>
                <a:latin typeface="Cousine"/>
                <a:ea typeface="+mn-lt"/>
                <a:cs typeface="Cousine" panose="02070409020205020404" pitchFamily="49" charset="0"/>
              </a:rPr>
              <a:t>Đánh giá dựa trên f1 score</a:t>
            </a:r>
          </a:p>
          <a:p>
            <a:r>
              <a:rPr lang="vi-VN" sz="1400">
                <a:solidFill>
                  <a:schemeClr val="bg1"/>
                </a:solidFill>
                <a:latin typeface="Cousine"/>
                <a:ea typeface="+mn-lt"/>
                <a:cs typeface="Cousine" panose="02070409020205020404" pitchFamily="49" charset="0"/>
              </a:rPr>
              <a:t>Phân chia đánh giá: Tập dữ liệu 400 ảnh được chụp thực tế được nếu ở trên chưa được dùng qua để training YOLO hay VietOCR, ta thành 3 tập con:</a:t>
            </a:r>
          </a:p>
          <a:p>
            <a:r>
              <a:rPr lang="vi-VN" sz="1400">
                <a:solidFill>
                  <a:schemeClr val="bg1"/>
                </a:solidFill>
                <a:latin typeface="Cousine"/>
                <a:ea typeface="+mn-lt"/>
                <a:cs typeface="Cousine" panose="02070409020205020404" pitchFamily="49" charset="0"/>
              </a:rPr>
              <a:t>• Easy: Vị trí thuộc tính và font chữ có thể chấp nhận được.</a:t>
            </a:r>
          </a:p>
          <a:p>
            <a:r>
              <a:rPr lang="vi-VN" sz="1400">
                <a:solidFill>
                  <a:schemeClr val="bg1"/>
                </a:solidFill>
                <a:latin typeface="Cousine"/>
                <a:ea typeface="+mn-lt"/>
                <a:cs typeface="Cousine" panose="02070409020205020404" pitchFamily="49" charset="0"/>
              </a:rPr>
              <a:t>• Medium: Vị trí thuộc tính khó nhận dạng hay font chữ khó nhận dạng</a:t>
            </a:r>
          </a:p>
          <a:p>
            <a:r>
              <a:rPr lang="vi-VN" sz="1400">
                <a:solidFill>
                  <a:schemeClr val="bg1"/>
                </a:solidFill>
                <a:latin typeface="Cousine"/>
                <a:ea typeface="+mn-lt"/>
                <a:cs typeface="Cousine" panose="02070409020205020404" pitchFamily="49" charset="0"/>
              </a:rPr>
              <a:t>• Hard: Cả vị trí thuộc tính và font chữ khó nhận dạng.</a:t>
            </a:r>
            <a:endParaRPr lang="vi-VN" sz="1400" err="1">
              <a:solidFill>
                <a:schemeClr val="bg1"/>
              </a:solidFill>
              <a:latin typeface="Cousine"/>
              <a:ea typeface="+mn-lt"/>
              <a:cs typeface="Cousine" panose="020704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347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D384-8EF6-443B-178B-3CB9299D9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pic>
        <p:nvPicPr>
          <p:cNvPr id="5" name="Picture 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41C46150-C833-0AC4-BAF1-998C0FF577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1" t="14746" r="4365"/>
          <a:stretch/>
        </p:blipFill>
        <p:spPr>
          <a:xfrm>
            <a:off x="3392080" y="3640646"/>
            <a:ext cx="5199358" cy="2639520"/>
          </a:xfrm>
          <a:prstGeom prst="rect">
            <a:avLst/>
          </a:prstGeom>
        </p:spPr>
      </p:pic>
      <p:pic>
        <p:nvPicPr>
          <p:cNvPr id="13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BC852C-5F5D-2A1B-1365-6C1AF0234D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54" t="15417" r="3939"/>
          <a:stretch/>
        </p:blipFill>
        <p:spPr>
          <a:xfrm>
            <a:off x="794096" y="668719"/>
            <a:ext cx="5062232" cy="2565140"/>
          </a:xfrm>
          <a:prstGeom prst="rect">
            <a:avLst/>
          </a:prstGeom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0187BAF8-FE55-86F0-F765-31942674F8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4" t="14807" r="2674"/>
          <a:stretch/>
        </p:blipFill>
        <p:spPr>
          <a:xfrm>
            <a:off x="6107130" y="666773"/>
            <a:ext cx="5290774" cy="258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463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B02485-3EB3-E346-496D-E7FB2DDDFC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98144-6BD1-99FA-5AED-5A12EEB991A9}"/>
              </a:ext>
            </a:extLst>
          </p:cNvPr>
          <p:cNvSpPr txBox="1"/>
          <p:nvPr/>
        </p:nvSpPr>
        <p:spPr>
          <a:xfrm>
            <a:off x="609600" y="482600"/>
            <a:ext cx="22860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Hạn chế</a:t>
            </a:r>
            <a:endParaRPr lang="en-US" sz="3200" b="1" err="1">
              <a:solidFill>
                <a:schemeClr val="bg1"/>
              </a:solidFill>
              <a:latin typeface="Cousine"/>
              <a:cs typeface="Cousin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E5C9B8-C0C5-9048-60BF-6DB00A95A23C}"/>
              </a:ext>
            </a:extLst>
          </p:cNvPr>
          <p:cNvGrpSpPr/>
          <p:nvPr/>
        </p:nvGrpSpPr>
        <p:grpSpPr>
          <a:xfrm>
            <a:off x="499763" y="1219201"/>
            <a:ext cx="10833344" cy="2246769"/>
            <a:chOff x="430481" y="1295400"/>
            <a:chExt cx="10546214" cy="192272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A2C6C1-497B-8471-F3F7-2FBA327C4FD1}"/>
                </a:ext>
              </a:extLst>
            </p:cNvPr>
            <p:cNvSpPr txBox="1"/>
            <p:nvPr/>
          </p:nvSpPr>
          <p:spPr>
            <a:xfrm>
              <a:off x="723769" y="1295400"/>
              <a:ext cx="10252926" cy="192272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defRPr>
              </a:lvl1pPr>
            </a:lstStyle>
            <a:p>
              <a:r>
                <a:rPr lang="en-GB" sz="2000" dirty="0" err="1">
                  <a:latin typeface="Cousine"/>
                </a:rPr>
                <a:t>Dễ</a:t>
              </a:r>
              <a:r>
                <a:rPr lang="en-GB" sz="2000" dirty="0">
                  <a:latin typeface="Cousine"/>
                </a:rPr>
                <a:t> miss </a:t>
              </a:r>
              <a:r>
                <a:rPr lang="en-GB" sz="2000" dirty="0" err="1">
                  <a:latin typeface="Cousine"/>
                </a:rPr>
                <a:t>chữ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với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các</a:t>
              </a:r>
              <a:r>
                <a:rPr lang="en-GB" sz="2000" dirty="0">
                  <a:latin typeface="Cousine"/>
                </a:rPr>
                <a:t> </a:t>
              </a:r>
              <a:r>
                <a:rPr lang="en-GB" sz="2000" dirty="0" err="1">
                  <a:latin typeface="Cousine"/>
                </a:rPr>
                <a:t>bìa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sách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có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quá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nhiều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chữ</a:t>
              </a:r>
              <a:endParaRPr lang="en-GB" sz="2000" dirty="0">
                <a:latin typeface="Cousine"/>
              </a:endParaRPr>
            </a:p>
            <a:p>
              <a:r>
                <a:rPr lang="en-GB" sz="2000" dirty="0">
                  <a:latin typeface="Cousine"/>
                </a:rPr>
                <a:t>Classify </a:t>
              </a:r>
              <a:r>
                <a:rPr lang="en-GB" sz="2000" dirty="0" err="1">
                  <a:latin typeface="Cousine"/>
                </a:rPr>
                <a:t>nhầm</a:t>
              </a:r>
              <a:r>
                <a:rPr lang="en-GB" sz="2000" dirty="0">
                  <a:latin typeface="Cousine"/>
                </a:rPr>
                <a:t> </a:t>
              </a:r>
              <a:r>
                <a:rPr lang="en-GB" sz="2000" dirty="0" err="1">
                  <a:latin typeface="Cousine"/>
                </a:rPr>
                <a:t>các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cụm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từ</a:t>
              </a:r>
              <a:r>
                <a:rPr lang="en-GB" sz="2000" dirty="0">
                  <a:latin typeface="Cousine"/>
                </a:rPr>
                <a:t>, </a:t>
              </a:r>
              <a:r>
                <a:rPr lang="en-GB" sz="2000" dirty="0" err="1">
                  <a:latin typeface="Cousine"/>
                </a:rPr>
                <a:t>tên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riêng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xuất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hiện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nhiều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lần</a:t>
              </a:r>
              <a:endParaRPr lang="en-GB" sz="2000" dirty="0"/>
            </a:p>
            <a:p>
              <a:r>
                <a:rPr lang="en-GB" sz="2000" dirty="0" err="1">
                  <a:latin typeface="Cousine"/>
                </a:rPr>
                <a:t>Tựa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sách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sử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dụng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kiểu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chữ</a:t>
              </a:r>
              <a:r>
                <a:rPr lang="en-GB" sz="2000" dirty="0">
                  <a:latin typeface="Cousine"/>
                </a:rPr>
                <a:t>, styling </a:t>
              </a:r>
              <a:r>
                <a:rPr lang="en-GB" sz="2000" dirty="0" err="1">
                  <a:latin typeface="Cousine"/>
                </a:rPr>
                <a:t>lạ</a:t>
              </a:r>
              <a:r>
                <a:rPr lang="en-GB" sz="2000" dirty="0">
                  <a:latin typeface="Cousine"/>
                </a:rPr>
                <a:t>, hay </a:t>
              </a:r>
              <a:r>
                <a:rPr lang="en-GB" sz="2000" dirty="0" err="1">
                  <a:latin typeface="Cousine"/>
                </a:rPr>
                <a:t>bị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che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lấp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một</a:t>
              </a:r>
              <a:r>
                <a:rPr lang="en-GB" sz="2000" dirty="0">
                  <a:latin typeface="Cousine"/>
                </a:rPr>
                <a:t> </a:t>
              </a:r>
              <a:r>
                <a:rPr lang="en-GB" sz="2000" dirty="0" err="1">
                  <a:latin typeface="Cousine"/>
                </a:rPr>
                <a:t>phần</a:t>
              </a:r>
              <a:r>
                <a:rPr lang="en-GB" sz="2000" dirty="0">
                  <a:latin typeface="Cousine"/>
                </a:rPr>
                <a:t> (art text)</a:t>
              </a:r>
            </a:p>
            <a:p>
              <a:endParaRPr lang="en-GB" sz="2000" dirty="0"/>
            </a:p>
            <a:p>
              <a:endParaRPr lang="en-GB" sz="2000" dirty="0"/>
            </a:p>
            <a:p>
              <a:endParaRPr lang="en-GB" sz="2000" dirty="0"/>
            </a:p>
          </p:txBody>
        </p:sp>
        <p:sp>
          <p:nvSpPr>
            <p:cNvPr id="6" name="Google Shape;363;p37">
              <a:extLst>
                <a:ext uri="{FF2B5EF4-FFF2-40B4-BE49-F238E27FC236}">
                  <a16:creationId xmlns:a16="http://schemas.microsoft.com/office/drawing/2014/main" id="{8F5A6B3D-3929-C74D-CB92-C11818F206CB}"/>
                </a:ext>
              </a:extLst>
            </p:cNvPr>
            <p:cNvSpPr/>
            <p:nvPr/>
          </p:nvSpPr>
          <p:spPr>
            <a:xfrm>
              <a:off x="430481" y="1385788"/>
              <a:ext cx="242212" cy="127000"/>
            </a:xfrm>
            <a:prstGeom prst="homePlate">
              <a:avLst>
                <a:gd name="adj" fmla="val 32030"/>
              </a:avLst>
            </a:prstGeom>
            <a:solidFill>
              <a:schemeClr val="accent4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980C0438-761D-2DC9-0F5A-DDFB3A57E1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65" t="18007" r="4266"/>
          <a:stretch/>
        </p:blipFill>
        <p:spPr>
          <a:xfrm>
            <a:off x="6613056" y="4530335"/>
            <a:ext cx="3628103" cy="188238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F51DA0E-5FCE-3191-AC85-0FCD7AAC2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778" y="2591343"/>
            <a:ext cx="3568694" cy="184450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F00A1D-A5EB-2A50-3ED6-A18007649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927" y="2594066"/>
            <a:ext cx="3628103" cy="184450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70FB910-8B2A-17DD-EAA5-D603E837101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292" r="5169"/>
          <a:stretch/>
        </p:blipFill>
        <p:spPr>
          <a:xfrm>
            <a:off x="499763" y="2604573"/>
            <a:ext cx="3761253" cy="184450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1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27FD88B-B53A-9C67-E348-B4BBCBF3CF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605" t="29108" r="13171"/>
          <a:stretch/>
        </p:blipFill>
        <p:spPr>
          <a:xfrm>
            <a:off x="2559669" y="4536096"/>
            <a:ext cx="3135086" cy="185944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743423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B02485-3EB3-E346-496D-E7FB2DDDFC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98144-6BD1-99FA-5AED-5A12EEB991A9}"/>
              </a:ext>
            </a:extLst>
          </p:cNvPr>
          <p:cNvSpPr txBox="1"/>
          <p:nvPr/>
        </p:nvSpPr>
        <p:spPr>
          <a:xfrm>
            <a:off x="609600" y="482600"/>
            <a:ext cx="57150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Định hướng tương lai</a:t>
            </a:r>
            <a:endParaRPr lang="en-US" sz="3200" b="1" err="1">
              <a:solidFill>
                <a:schemeClr val="bg1"/>
              </a:solidFill>
              <a:latin typeface="Cousine"/>
              <a:cs typeface="Cousin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7E5C9B8-C0C5-9048-60BF-6DB00A95A23C}"/>
              </a:ext>
            </a:extLst>
          </p:cNvPr>
          <p:cNvGrpSpPr/>
          <p:nvPr/>
        </p:nvGrpSpPr>
        <p:grpSpPr>
          <a:xfrm>
            <a:off x="499763" y="1219201"/>
            <a:ext cx="10833344" cy="1569660"/>
            <a:chOff x="430481" y="1295400"/>
            <a:chExt cx="10546214" cy="134327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A2C6C1-497B-8471-F3F7-2FBA327C4FD1}"/>
                </a:ext>
              </a:extLst>
            </p:cNvPr>
            <p:cNvSpPr txBox="1"/>
            <p:nvPr/>
          </p:nvSpPr>
          <p:spPr>
            <a:xfrm>
              <a:off x="723769" y="1295400"/>
              <a:ext cx="10252926" cy="134327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defRPr>
              </a:lvl1pPr>
            </a:lstStyle>
            <a:p>
              <a:r>
                <a:rPr lang="en-GB" sz="2400">
                  <a:latin typeface="Cousine" panose="02070409020205020404" pitchFamily="49" charset="0"/>
                  <a:cs typeface="Cousine" panose="02070409020205020404" pitchFamily="49" charset="0"/>
                </a:rPr>
                <a:t>Thêm tính năng:</a:t>
              </a:r>
            </a:p>
            <a:p>
              <a:r>
                <a:rPr lang="en-GB" sz="2400">
                  <a:latin typeface="Cousine" panose="02070409020205020404" pitchFamily="49" charset="0"/>
                  <a:cs typeface="Cousine" panose="02070409020205020404" pitchFamily="49" charset="0"/>
                </a:rPr>
                <a:t>Cho phép user crop trên ảnh sau khi upload</a:t>
              </a:r>
            </a:p>
            <a:p>
              <a:r>
                <a:rPr lang="en-GB" sz="2400">
                  <a:latin typeface="Cousine" panose="02070409020205020404" pitchFamily="49" charset="0"/>
                  <a:cs typeface="Cousine" panose="02070409020205020404" pitchFamily="49" charset="0"/>
                </a:rPr>
                <a:t>Lưu lại lịch sử trích xuất + tải về dưới dạng CSV.</a:t>
              </a:r>
            </a:p>
            <a:p>
              <a:r>
                <a:rPr lang="en-GB" sz="2400">
                  <a:latin typeface="Cousine" panose="02070409020205020404" pitchFamily="49" charset="0"/>
                  <a:cs typeface="Cousine" panose="02070409020205020404" pitchFamily="49" charset="0"/>
                </a:rPr>
                <a:t>=&gt; thiết kế database + các vấn đề về bảo mật.</a:t>
              </a:r>
            </a:p>
          </p:txBody>
        </p:sp>
        <p:sp>
          <p:nvSpPr>
            <p:cNvPr id="6" name="Google Shape;363;p37">
              <a:extLst>
                <a:ext uri="{FF2B5EF4-FFF2-40B4-BE49-F238E27FC236}">
                  <a16:creationId xmlns:a16="http://schemas.microsoft.com/office/drawing/2014/main" id="{8F5A6B3D-3929-C74D-CB92-C11818F206CB}"/>
                </a:ext>
              </a:extLst>
            </p:cNvPr>
            <p:cNvSpPr/>
            <p:nvPr/>
          </p:nvSpPr>
          <p:spPr>
            <a:xfrm>
              <a:off x="430481" y="1385788"/>
              <a:ext cx="242212" cy="127000"/>
            </a:xfrm>
            <a:prstGeom prst="homePlate">
              <a:avLst>
                <a:gd name="adj" fmla="val 32030"/>
              </a:avLst>
            </a:prstGeom>
            <a:solidFill>
              <a:schemeClr val="accent4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D96530-0BE2-5D4E-020A-2BE77C5DA6E4}"/>
              </a:ext>
            </a:extLst>
          </p:cNvPr>
          <p:cNvGrpSpPr/>
          <p:nvPr/>
        </p:nvGrpSpPr>
        <p:grpSpPr>
          <a:xfrm>
            <a:off x="499763" y="3150632"/>
            <a:ext cx="10833344" cy="830997"/>
            <a:chOff x="430481" y="1295400"/>
            <a:chExt cx="10546214" cy="71114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BF933A-7647-8D01-5CD8-28B7ACFF0FF0}"/>
                </a:ext>
              </a:extLst>
            </p:cNvPr>
            <p:cNvSpPr txBox="1"/>
            <p:nvPr/>
          </p:nvSpPr>
          <p:spPr>
            <a:xfrm>
              <a:off x="723769" y="1295400"/>
              <a:ext cx="10252926" cy="71114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defRPr>
              </a:lvl1pPr>
            </a:lstStyle>
            <a:p>
              <a:r>
                <a:rPr lang="en-GB" sz="2400">
                  <a:latin typeface="Cousine" panose="02070409020205020404" pitchFamily="49" charset="0"/>
                  <a:cs typeface="Cousine" panose="02070409020205020404" pitchFamily="49" charset="0"/>
                </a:rPr>
                <a:t>Lưu lại ảnh + kết quả trích xuất từ người dùng phục vụ cho việc cải thiện độ chính xác của model.</a:t>
              </a:r>
            </a:p>
          </p:txBody>
        </p:sp>
        <p:sp>
          <p:nvSpPr>
            <p:cNvPr id="9" name="Google Shape;363;p37">
              <a:extLst>
                <a:ext uri="{FF2B5EF4-FFF2-40B4-BE49-F238E27FC236}">
                  <a16:creationId xmlns:a16="http://schemas.microsoft.com/office/drawing/2014/main" id="{5E6AC395-6193-813C-DF00-50E156023057}"/>
                </a:ext>
              </a:extLst>
            </p:cNvPr>
            <p:cNvSpPr/>
            <p:nvPr/>
          </p:nvSpPr>
          <p:spPr>
            <a:xfrm>
              <a:off x="430481" y="1385788"/>
              <a:ext cx="242212" cy="127000"/>
            </a:xfrm>
            <a:prstGeom prst="homePlate">
              <a:avLst>
                <a:gd name="adj" fmla="val 32030"/>
              </a:avLst>
            </a:prstGeom>
            <a:solidFill>
              <a:schemeClr val="accent4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D765BD-0BFC-BF0D-300E-BB0871AE4EFF}"/>
              </a:ext>
            </a:extLst>
          </p:cNvPr>
          <p:cNvGrpSpPr/>
          <p:nvPr/>
        </p:nvGrpSpPr>
        <p:grpSpPr>
          <a:xfrm>
            <a:off x="499763" y="4343400"/>
            <a:ext cx="10833344" cy="461665"/>
            <a:chOff x="430481" y="1295400"/>
            <a:chExt cx="10546214" cy="39508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DDCC21B-FF21-27BB-F4F5-DAC5B679367E}"/>
                </a:ext>
              </a:extLst>
            </p:cNvPr>
            <p:cNvSpPr txBox="1"/>
            <p:nvPr/>
          </p:nvSpPr>
          <p:spPr>
            <a:xfrm>
              <a:off x="723769" y="1295400"/>
              <a:ext cx="10252926" cy="39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defRPr>
              </a:lvl1pPr>
            </a:lstStyle>
            <a:p>
              <a:r>
                <a:rPr lang="en-GB" sz="2400" dirty="0" err="1">
                  <a:latin typeface="Cousine" panose="02070409020205020404" pitchFamily="49" charset="0"/>
                  <a:cs typeface="Cousine" panose="02070409020205020404" pitchFamily="49" charset="0"/>
                </a:rPr>
                <a:t>Xây</a:t>
              </a:r>
              <a:r>
                <a:rPr lang="en-GB" sz="2400" dirty="0">
                  <a:latin typeface="Cousine" panose="02070409020205020404" pitchFamily="49" charset="0"/>
                  <a:cs typeface="Cousine" panose="02070409020205020404" pitchFamily="49" charset="0"/>
                </a:rPr>
                <a:t> </a:t>
              </a:r>
              <a:r>
                <a:rPr lang="en-GB" sz="2400" dirty="0" err="1">
                  <a:latin typeface="Cousine" panose="02070409020205020404" pitchFamily="49" charset="0"/>
                  <a:cs typeface="Cousine" panose="02070409020205020404" pitchFamily="49" charset="0"/>
                </a:rPr>
                <a:t>dựng</a:t>
              </a:r>
              <a:r>
                <a:rPr lang="en-GB" sz="2400" dirty="0">
                  <a:latin typeface="Cousine" panose="02070409020205020404" pitchFamily="49" charset="0"/>
                  <a:cs typeface="Cousine" panose="02070409020205020404" pitchFamily="49" charset="0"/>
                </a:rPr>
                <a:t> API </a:t>
              </a:r>
              <a:r>
                <a:rPr lang="en-GB" sz="2400" dirty="0" err="1">
                  <a:latin typeface="Cousine" panose="02070409020205020404" pitchFamily="49" charset="0"/>
                  <a:cs typeface="Cousine" panose="02070409020205020404" pitchFamily="49" charset="0"/>
                </a:rPr>
                <a:t>tích</a:t>
              </a:r>
              <a:r>
                <a:rPr lang="en-GB" sz="2400" dirty="0">
                  <a:latin typeface="Cousine" panose="02070409020205020404" pitchFamily="49" charset="0"/>
                  <a:cs typeface="Cousine" panose="02070409020205020404" pitchFamily="49" charset="0"/>
                </a:rPr>
                <a:t> </a:t>
              </a:r>
              <a:r>
                <a:rPr lang="en-GB" sz="2400" dirty="0" err="1">
                  <a:latin typeface="Cousine" panose="02070409020205020404" pitchFamily="49" charset="0"/>
                  <a:cs typeface="Cousine" panose="02070409020205020404" pitchFamily="49" charset="0"/>
                </a:rPr>
                <a:t>hợp</a:t>
              </a:r>
              <a:r>
                <a:rPr lang="en-GB" sz="2400" dirty="0">
                  <a:latin typeface="Cousine" panose="02070409020205020404" pitchFamily="49" charset="0"/>
                  <a:cs typeface="Cousine" panose="02070409020205020404" pitchFamily="49" charset="0"/>
                </a:rPr>
                <a:t> </a:t>
              </a:r>
              <a:r>
                <a:rPr lang="en-GB" sz="2400" dirty="0" err="1">
                  <a:latin typeface="Cousine" panose="02070409020205020404" pitchFamily="49" charset="0"/>
                  <a:cs typeface="Cousine" panose="02070409020205020404" pitchFamily="49" charset="0"/>
                </a:rPr>
                <a:t>cho</a:t>
              </a:r>
              <a:r>
                <a:rPr lang="en-GB" sz="2400" dirty="0">
                  <a:latin typeface="Cousine" panose="02070409020205020404" pitchFamily="49" charset="0"/>
                  <a:cs typeface="Cousine" panose="02070409020205020404" pitchFamily="49" charset="0"/>
                </a:rPr>
                <a:t> </a:t>
              </a:r>
              <a:r>
                <a:rPr lang="en-GB" sz="2400" dirty="0" err="1">
                  <a:latin typeface="Cousine" panose="02070409020205020404" pitchFamily="49" charset="0"/>
                  <a:cs typeface="Cousine" panose="02070409020205020404" pitchFamily="49" charset="0"/>
                </a:rPr>
                <a:t>bên</a:t>
              </a:r>
              <a:r>
                <a:rPr lang="en-GB" sz="2400" dirty="0">
                  <a:latin typeface="Cousine" panose="02070409020205020404" pitchFamily="49" charset="0"/>
                  <a:cs typeface="Cousine" panose="02070409020205020404" pitchFamily="49" charset="0"/>
                </a:rPr>
                <a:t> </a:t>
              </a:r>
              <a:r>
                <a:rPr lang="en-GB" sz="2400" dirty="0" err="1">
                  <a:latin typeface="Cousine" panose="02070409020205020404" pitchFamily="49" charset="0"/>
                  <a:cs typeface="Cousine" panose="02070409020205020404" pitchFamily="49" charset="0"/>
                </a:rPr>
                <a:t>thứ</a:t>
              </a:r>
              <a:r>
                <a:rPr lang="en-GB" sz="2400" dirty="0">
                  <a:latin typeface="Cousine" panose="02070409020205020404" pitchFamily="49" charset="0"/>
                  <a:cs typeface="Cousine" panose="02070409020205020404" pitchFamily="49" charset="0"/>
                </a:rPr>
                <a:t> </a:t>
              </a:r>
              <a:r>
                <a:rPr lang="en-GB" sz="2400" dirty="0" err="1">
                  <a:latin typeface="Cousine" panose="02070409020205020404" pitchFamily="49" charset="0"/>
                  <a:cs typeface="Cousine" panose="02070409020205020404" pitchFamily="49" charset="0"/>
                </a:rPr>
                <a:t>ba</a:t>
              </a:r>
              <a:r>
                <a:rPr lang="en-GB" sz="2400" dirty="0">
                  <a:latin typeface="Cousine" panose="02070409020205020404" pitchFamily="49" charset="0"/>
                  <a:cs typeface="Cousine" panose="02070409020205020404" pitchFamily="49" charset="0"/>
                </a:rPr>
                <a:t> (</a:t>
              </a:r>
              <a:r>
                <a:rPr lang="en-GB" sz="2400" dirty="0" err="1">
                  <a:latin typeface="Cousine" panose="02070409020205020404" pitchFamily="49" charset="0"/>
                  <a:cs typeface="Cousine" panose="02070409020205020404" pitchFamily="49" charset="0"/>
                </a:rPr>
                <a:t>nếu</a:t>
              </a:r>
              <a:r>
                <a:rPr lang="en-GB" sz="2400" dirty="0">
                  <a:latin typeface="Cousine" panose="02070409020205020404" pitchFamily="49" charset="0"/>
                  <a:cs typeface="Cousine" panose="02070409020205020404" pitchFamily="49" charset="0"/>
                </a:rPr>
                <a:t> </a:t>
              </a:r>
              <a:r>
                <a:rPr lang="en-GB" sz="2400" dirty="0" err="1">
                  <a:latin typeface="Cousine" panose="02070409020205020404" pitchFamily="49" charset="0"/>
                  <a:cs typeface="Cousine" panose="02070409020205020404" pitchFamily="49" charset="0"/>
                </a:rPr>
                <a:t>có</a:t>
              </a:r>
              <a:r>
                <a:rPr lang="en-GB" sz="2400" dirty="0">
                  <a:latin typeface="Cousine" panose="02070409020205020404" pitchFamily="49" charset="0"/>
                  <a:cs typeface="Cousine" panose="02070409020205020404" pitchFamily="49" charset="0"/>
                </a:rPr>
                <a:t> </a:t>
              </a:r>
              <a:r>
                <a:rPr lang="en-GB" sz="2400" dirty="0" err="1">
                  <a:latin typeface="Cousine" panose="02070409020205020404" pitchFamily="49" charset="0"/>
                  <a:cs typeface="Cousine" panose="02070409020205020404" pitchFamily="49" charset="0"/>
                </a:rPr>
                <a:t>nhu</a:t>
              </a:r>
              <a:r>
                <a:rPr lang="en-GB" sz="2400" dirty="0">
                  <a:latin typeface="Cousine" panose="02070409020205020404" pitchFamily="49" charset="0"/>
                  <a:cs typeface="Cousine" panose="02070409020205020404" pitchFamily="49" charset="0"/>
                </a:rPr>
                <a:t> </a:t>
              </a:r>
              <a:r>
                <a:rPr lang="en-GB" sz="2400" dirty="0" err="1">
                  <a:latin typeface="Cousine" panose="02070409020205020404" pitchFamily="49" charset="0"/>
                  <a:cs typeface="Cousine" panose="02070409020205020404" pitchFamily="49" charset="0"/>
                </a:rPr>
                <a:t>cầu</a:t>
              </a:r>
              <a:r>
                <a:rPr lang="en-GB" sz="2400" dirty="0">
                  <a:latin typeface="Cousine" panose="02070409020205020404" pitchFamily="49" charset="0"/>
                  <a:cs typeface="Cousine" panose="02070409020205020404" pitchFamily="49" charset="0"/>
                </a:rPr>
                <a:t>).</a:t>
              </a:r>
            </a:p>
          </p:txBody>
        </p:sp>
        <p:sp>
          <p:nvSpPr>
            <p:cNvPr id="12" name="Google Shape;363;p37">
              <a:extLst>
                <a:ext uri="{FF2B5EF4-FFF2-40B4-BE49-F238E27FC236}">
                  <a16:creationId xmlns:a16="http://schemas.microsoft.com/office/drawing/2014/main" id="{826F6733-9DC9-900E-7A78-9E4504978BDB}"/>
                </a:ext>
              </a:extLst>
            </p:cNvPr>
            <p:cNvSpPr/>
            <p:nvPr/>
          </p:nvSpPr>
          <p:spPr>
            <a:xfrm>
              <a:off x="430481" y="1385788"/>
              <a:ext cx="242212" cy="127000"/>
            </a:xfrm>
            <a:prstGeom prst="homePlate">
              <a:avLst>
                <a:gd name="adj" fmla="val 32030"/>
              </a:avLst>
            </a:prstGeom>
            <a:solidFill>
              <a:schemeClr val="accent4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5744F4-7EB0-A638-5BE7-18D146B7922B}"/>
              </a:ext>
            </a:extLst>
          </p:cNvPr>
          <p:cNvGrpSpPr/>
          <p:nvPr/>
        </p:nvGrpSpPr>
        <p:grpSpPr>
          <a:xfrm>
            <a:off x="499763" y="5302991"/>
            <a:ext cx="10833344" cy="461665"/>
            <a:chOff x="430481" y="1295400"/>
            <a:chExt cx="10546214" cy="39508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491602-3818-3085-12BD-C58C11F9111D}"/>
                </a:ext>
              </a:extLst>
            </p:cNvPr>
            <p:cNvSpPr txBox="1"/>
            <p:nvPr/>
          </p:nvSpPr>
          <p:spPr>
            <a:xfrm>
              <a:off x="723769" y="1295400"/>
              <a:ext cx="10252926" cy="395081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defRPr>
              </a:lvl1pPr>
            </a:lstStyle>
            <a:p>
              <a:r>
                <a:rPr lang="en-GB" sz="2400" dirty="0" err="1">
                  <a:latin typeface="Cousine" panose="02070409020205020404" pitchFamily="49" charset="0"/>
                  <a:cs typeface="Cousine" panose="02070409020205020404" pitchFamily="49" charset="0"/>
                </a:rPr>
                <a:t>Sử</a:t>
              </a:r>
              <a:r>
                <a:rPr lang="en-GB" sz="2400" dirty="0">
                  <a:latin typeface="Cousine" panose="02070409020205020404" pitchFamily="49" charset="0"/>
                  <a:cs typeface="Cousine" panose="02070409020205020404" pitchFamily="49" charset="0"/>
                </a:rPr>
                <a:t> </a:t>
              </a:r>
              <a:r>
                <a:rPr lang="en-GB" sz="2400" dirty="0" err="1">
                  <a:latin typeface="Cousine" panose="02070409020205020404" pitchFamily="49" charset="0"/>
                  <a:cs typeface="Cousine" panose="02070409020205020404" pitchFamily="49" charset="0"/>
                </a:rPr>
                <a:t>dụng</a:t>
              </a:r>
              <a:r>
                <a:rPr lang="en-GB" sz="2400" dirty="0">
                  <a:latin typeface="Cousine" panose="02070409020205020404" pitchFamily="49" charset="0"/>
                  <a:cs typeface="Cousine" panose="02070409020205020404" pitchFamily="49" charset="0"/>
                </a:rPr>
                <a:t> </a:t>
              </a:r>
              <a:r>
                <a:rPr lang="en-GB" sz="2400" dirty="0" err="1">
                  <a:latin typeface="Cousine" panose="02070409020205020404" pitchFamily="49" charset="0"/>
                  <a:cs typeface="Cousine" panose="02070409020205020404" pitchFamily="49" charset="0"/>
                </a:rPr>
                <a:t>các</a:t>
              </a:r>
              <a:r>
                <a:rPr lang="en-GB" sz="2400" dirty="0">
                  <a:latin typeface="Cousine" panose="02070409020205020404" pitchFamily="49" charset="0"/>
                  <a:cs typeface="Cousine" panose="02070409020205020404" pitchFamily="49" charset="0"/>
                </a:rPr>
                <a:t> </a:t>
              </a:r>
              <a:r>
                <a:rPr lang="en-GB" sz="2400" dirty="0" err="1">
                  <a:latin typeface="Cousine" panose="02070409020205020404" pitchFamily="49" charset="0"/>
                  <a:cs typeface="Cousine" panose="02070409020205020404" pitchFamily="49" charset="0"/>
                </a:rPr>
                <a:t>mô</a:t>
              </a:r>
              <a:r>
                <a:rPr lang="en-GB" sz="2400" dirty="0">
                  <a:latin typeface="Cousine" panose="02070409020205020404" pitchFamily="49" charset="0"/>
                  <a:cs typeface="Cousine" panose="02070409020205020404" pitchFamily="49" charset="0"/>
                </a:rPr>
                <a:t> </a:t>
              </a:r>
              <a:r>
                <a:rPr lang="en-GB" sz="2400" dirty="0" err="1">
                  <a:latin typeface="Cousine" panose="02070409020205020404" pitchFamily="49" charset="0"/>
                  <a:cs typeface="Cousine" panose="02070409020205020404" pitchFamily="49" charset="0"/>
                </a:rPr>
                <a:t>hình</a:t>
              </a:r>
              <a:r>
                <a:rPr lang="en-GB" sz="2400" dirty="0">
                  <a:latin typeface="Cousine" panose="02070409020205020404" pitchFamily="49" charset="0"/>
                  <a:cs typeface="Cousine" panose="02070409020205020404" pitchFamily="49" charset="0"/>
                </a:rPr>
                <a:t> SOTA </a:t>
              </a:r>
              <a:r>
                <a:rPr lang="en-GB" sz="2400" dirty="0" err="1">
                  <a:latin typeface="Cousine" panose="02070409020205020404" pitchFamily="49" charset="0"/>
                  <a:cs typeface="Cousine" panose="02070409020205020404" pitchFamily="49" charset="0"/>
                </a:rPr>
                <a:t>cho</a:t>
              </a:r>
              <a:r>
                <a:rPr lang="en-GB" sz="2400" dirty="0">
                  <a:latin typeface="Cousine" panose="02070409020205020404" pitchFamily="49" charset="0"/>
                  <a:cs typeface="Cousine" panose="02070409020205020404" pitchFamily="49" charset="0"/>
                </a:rPr>
                <a:t> </a:t>
              </a:r>
              <a:r>
                <a:rPr lang="en-GB" sz="2400" dirty="0" err="1">
                  <a:latin typeface="Cousine" panose="02070409020205020404" pitchFamily="49" charset="0"/>
                  <a:cs typeface="Cousine" panose="02070409020205020404" pitchFamily="49" charset="0"/>
                </a:rPr>
                <a:t>bài</a:t>
              </a:r>
              <a:r>
                <a:rPr lang="en-GB" sz="2400" dirty="0">
                  <a:latin typeface="Cousine" panose="02070409020205020404" pitchFamily="49" charset="0"/>
                  <a:cs typeface="Cousine" panose="02070409020205020404" pitchFamily="49" charset="0"/>
                </a:rPr>
                <a:t> </a:t>
              </a:r>
              <a:r>
                <a:rPr lang="en-GB" sz="2400" dirty="0" err="1">
                  <a:latin typeface="Cousine" panose="02070409020205020404" pitchFamily="49" charset="0"/>
                  <a:cs typeface="Cousine" panose="02070409020205020404" pitchFamily="49" charset="0"/>
                </a:rPr>
                <a:t>toán</a:t>
              </a:r>
              <a:r>
                <a:rPr lang="en-GB" sz="2400" dirty="0">
                  <a:latin typeface="Cousine" panose="02070409020205020404" pitchFamily="49" charset="0"/>
                  <a:cs typeface="Cousine" panose="02070409020205020404" pitchFamily="49" charset="0"/>
                </a:rPr>
                <a:t> KIE </a:t>
              </a:r>
              <a:r>
                <a:rPr lang="en-GB" sz="2400" dirty="0" err="1">
                  <a:latin typeface="Cousine" panose="02070409020205020404" pitchFamily="49" charset="0"/>
                  <a:cs typeface="Cousine" panose="02070409020205020404" pitchFamily="49" charset="0"/>
                </a:rPr>
                <a:t>như</a:t>
              </a:r>
              <a:r>
                <a:rPr lang="en-GB" sz="2400" dirty="0">
                  <a:latin typeface="Cousine" panose="02070409020205020404" pitchFamily="49" charset="0"/>
                  <a:cs typeface="Cousine" panose="02070409020205020404" pitchFamily="49" charset="0"/>
                </a:rPr>
                <a:t> PICK, GNN </a:t>
              </a:r>
            </a:p>
          </p:txBody>
        </p:sp>
        <p:sp>
          <p:nvSpPr>
            <p:cNvPr id="15" name="Google Shape;363;p37">
              <a:extLst>
                <a:ext uri="{FF2B5EF4-FFF2-40B4-BE49-F238E27FC236}">
                  <a16:creationId xmlns:a16="http://schemas.microsoft.com/office/drawing/2014/main" id="{5ABF5173-C80F-7442-6E19-7743FF39C473}"/>
                </a:ext>
              </a:extLst>
            </p:cNvPr>
            <p:cNvSpPr/>
            <p:nvPr/>
          </p:nvSpPr>
          <p:spPr>
            <a:xfrm>
              <a:off x="430481" y="1385788"/>
              <a:ext cx="242212" cy="127000"/>
            </a:xfrm>
            <a:prstGeom prst="homePlate">
              <a:avLst>
                <a:gd name="adj" fmla="val 32030"/>
              </a:avLst>
            </a:prstGeom>
            <a:solidFill>
              <a:schemeClr val="accent4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5205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B02485-3EB3-E346-496D-E7FB2DDDFC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598144-6BD1-99FA-5AED-5A12EEB991A9}"/>
              </a:ext>
            </a:extLst>
          </p:cNvPr>
          <p:cNvSpPr txBox="1"/>
          <p:nvPr/>
        </p:nvSpPr>
        <p:spPr>
          <a:xfrm>
            <a:off x="609600" y="482600"/>
            <a:ext cx="3657600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 err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Bảng</a:t>
            </a:r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 </a:t>
            </a:r>
            <a:r>
              <a:rPr lang="en-US" sz="3200" b="1" err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phân</a:t>
            </a:r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 </a:t>
            </a:r>
            <a:r>
              <a:rPr lang="en-US" sz="3200" b="1" err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công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4C59FCD-BDB5-B22B-8255-C4F3EF3BB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562078"/>
              </p:ext>
            </p:extLst>
          </p:nvPr>
        </p:nvGraphicFramePr>
        <p:xfrm>
          <a:off x="2247901" y="2250218"/>
          <a:ext cx="7696199" cy="23575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5400">
                  <a:extLst>
                    <a:ext uri="{9D8B030D-6E8A-4147-A177-3AD203B41FA5}">
                      <a16:colId xmlns:a16="http://schemas.microsoft.com/office/drawing/2014/main" val="4147286932"/>
                    </a:ext>
                  </a:extLst>
                </a:gridCol>
                <a:gridCol w="5130799">
                  <a:extLst>
                    <a:ext uri="{9D8B030D-6E8A-4147-A177-3AD203B41FA5}">
                      <a16:colId xmlns:a16="http://schemas.microsoft.com/office/drawing/2014/main" val="6650980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Cousine"/>
                          <a:cs typeface="Cousine" panose="02070409020205020404" pitchFamily="49" charset="0"/>
                        </a:rPr>
                        <a:t>Tên</a:t>
                      </a:r>
                      <a:r>
                        <a:rPr lang="en-US" dirty="0">
                          <a:latin typeface="Cousine"/>
                          <a:cs typeface="Cousine" panose="02070409020205020404" pitchFamily="49" charset="0"/>
                        </a:rPr>
                        <a:t> </a:t>
                      </a:r>
                      <a:r>
                        <a:rPr lang="en-US" dirty="0" err="1">
                          <a:latin typeface="Cousine"/>
                          <a:cs typeface="Cousine" panose="02070409020205020404" pitchFamily="49" charset="0"/>
                        </a:rPr>
                        <a:t>thành</a:t>
                      </a:r>
                      <a:r>
                        <a:rPr lang="en-US" dirty="0">
                          <a:latin typeface="Cousine"/>
                          <a:cs typeface="Cousine" panose="02070409020205020404" pitchFamily="49" charset="0"/>
                        </a:rPr>
                        <a:t> </a:t>
                      </a:r>
                      <a:r>
                        <a:rPr lang="en-US" dirty="0" err="1">
                          <a:latin typeface="Cousine"/>
                          <a:cs typeface="Cousine" panose="02070409020205020404" pitchFamily="49" charset="0"/>
                        </a:rPr>
                        <a:t>viên</a:t>
                      </a:r>
                      <a:r>
                        <a:rPr lang="en-US" dirty="0">
                          <a:latin typeface="Cousine"/>
                          <a:cs typeface="Cousine" panose="02070409020205020404" pitchFamily="49" charset="0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ousine"/>
                          <a:cs typeface="Cousine" panose="02070409020205020404" pitchFamily="49" charset="0"/>
                        </a:rPr>
                        <a:t>Công việc</a:t>
                      </a:r>
                      <a:endParaRPr lang="en-US" err="1">
                        <a:latin typeface="Cousine"/>
                        <a:cs typeface="Cousine" panose="020704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8720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Cousine"/>
                          <a:cs typeface="Cousine" panose="02070409020205020404" pitchFamily="49" charset="0"/>
                        </a:rPr>
                        <a:t>Lương Phạm Bảo</a:t>
                      </a:r>
                    </a:p>
                    <a:p>
                      <a:r>
                        <a:rPr lang="en-US" dirty="0">
                          <a:latin typeface="Cousine"/>
                          <a:cs typeface="Cousine" panose="02070409020205020404" pitchFamily="49" charset="0"/>
                        </a:rPr>
                        <a:t>19521242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ousine"/>
                          <a:cs typeface="Cousine" panose="02070409020205020404" pitchFamily="49" charset="0"/>
                        </a:rPr>
                        <a:t>Chọn lựa Models</a:t>
                      </a:r>
                    </a:p>
                    <a:p>
                      <a:r>
                        <a:rPr lang="en-US">
                          <a:latin typeface="Cousine"/>
                          <a:cs typeface="Cousine" panose="02070409020205020404" pitchFamily="49" charset="0"/>
                        </a:rPr>
                        <a:t>Thiết kế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3568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ousine"/>
                          <a:cs typeface="Cousine" panose="02070409020205020404" pitchFamily="49" charset="0"/>
                        </a:rPr>
                        <a:t>Nguyễn Gia Thống</a:t>
                      </a:r>
                    </a:p>
                    <a:p>
                      <a:r>
                        <a:rPr lang="en-US">
                          <a:latin typeface="Cousine"/>
                          <a:cs typeface="Cousine" panose="02070409020205020404" pitchFamily="49" charset="0"/>
                        </a:rPr>
                        <a:t>19520993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ousine"/>
                          <a:cs typeface="Cousine" panose="02070409020205020404" pitchFamily="49" charset="0"/>
                        </a:rPr>
                        <a:t>Label data</a:t>
                      </a:r>
                    </a:p>
                    <a:p>
                      <a:r>
                        <a:rPr lang="en-US">
                          <a:latin typeface="Cousine"/>
                          <a:cs typeface="Cousine" panose="02070409020205020404" pitchFamily="49" charset="0"/>
                        </a:rPr>
                        <a:t>Kiểm thử</a:t>
                      </a:r>
                      <a:endParaRPr lang="en-US" err="1">
                        <a:latin typeface="Cousine"/>
                        <a:cs typeface="Cousine" panose="020704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5995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latin typeface="Cousine"/>
                          <a:cs typeface="Cousine" panose="02070409020205020404" pitchFamily="49" charset="0"/>
                        </a:rPr>
                        <a:t>Phạm Ngọc Dương</a:t>
                      </a:r>
                    </a:p>
                    <a:p>
                      <a:r>
                        <a:rPr lang="en-US">
                          <a:latin typeface="Cousine"/>
                          <a:cs typeface="Cousine" panose="02070409020205020404" pitchFamily="49" charset="0"/>
                        </a:rPr>
                        <a:t>19521412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Cousine"/>
                          <a:cs typeface="Cousine" panose="02070409020205020404" pitchFamily="49" charset="0"/>
                        </a:rPr>
                        <a:t>Label data</a:t>
                      </a:r>
                    </a:p>
                    <a:p>
                      <a:r>
                        <a:rPr lang="en-US" dirty="0" err="1">
                          <a:latin typeface="Cousine"/>
                          <a:cs typeface="Cousine" panose="02070409020205020404" pitchFamily="49" charset="0"/>
                        </a:rPr>
                        <a:t>Thiết</a:t>
                      </a:r>
                      <a:r>
                        <a:rPr lang="en-US" dirty="0">
                          <a:latin typeface="Cousine"/>
                          <a:cs typeface="Cousine" panose="02070409020205020404" pitchFamily="49" charset="0"/>
                        </a:rPr>
                        <a:t> </a:t>
                      </a:r>
                      <a:r>
                        <a:rPr lang="en-US" dirty="0" err="1">
                          <a:latin typeface="Cousine"/>
                          <a:cs typeface="Cousine" panose="02070409020205020404" pitchFamily="49" charset="0"/>
                        </a:rPr>
                        <a:t>kế</a:t>
                      </a:r>
                      <a:r>
                        <a:rPr lang="en-US" dirty="0">
                          <a:latin typeface="Cousine"/>
                          <a:cs typeface="Cousine" panose="02070409020205020404" pitchFamily="49" charset="0"/>
                        </a:rPr>
                        <a:t> front-end, API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0197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3351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29DB87-178B-CF10-B1D7-10BF73E0B8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8CC79-E997-A2DD-BBAF-D4D2882002CD}"/>
              </a:ext>
            </a:extLst>
          </p:cNvPr>
          <p:cNvSpPr txBox="1"/>
          <p:nvPr/>
        </p:nvSpPr>
        <p:spPr>
          <a:xfrm>
            <a:off x="609600" y="482600"/>
            <a:ext cx="469018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Tài liệu tham khảo</a:t>
            </a:r>
            <a:endParaRPr lang="en-US" sz="3200" b="1" err="1">
              <a:solidFill>
                <a:schemeClr val="bg1"/>
              </a:solidFill>
              <a:latin typeface="Cousine"/>
              <a:cs typeface="Cousine" panose="020B060402020202020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D38FF73-4EFF-71E8-DA39-0B47ACAD687B}"/>
              </a:ext>
            </a:extLst>
          </p:cNvPr>
          <p:cNvGrpSpPr/>
          <p:nvPr/>
        </p:nvGrpSpPr>
        <p:grpSpPr>
          <a:xfrm>
            <a:off x="499763" y="1157576"/>
            <a:ext cx="10833344" cy="523220"/>
            <a:chOff x="430481" y="1295400"/>
            <a:chExt cx="10546214" cy="4477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B2BBE95-49CB-0B33-2998-64C7F127623F}"/>
                </a:ext>
              </a:extLst>
            </p:cNvPr>
            <p:cNvSpPr txBox="1"/>
            <p:nvPr/>
          </p:nvSpPr>
          <p:spPr>
            <a:xfrm>
              <a:off x="723769" y="1295400"/>
              <a:ext cx="10252926" cy="44775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defRPr>
              </a:lvl1pPr>
            </a:lstStyle>
            <a:p>
              <a:r>
                <a:rPr lang="en-GB" sz="1400">
                  <a:latin typeface="Cousine" panose="02070409020205020404" pitchFamily="49" charset="0"/>
                  <a:cs typeface="Cousine" panose="02070409020205020404" pitchFamily="49" charset="0"/>
                </a:rPr>
                <a:t>Medium. 2022. Can a neural network train other networks?.</a:t>
              </a:r>
            </a:p>
            <a:p>
              <a:r>
                <a:rPr lang="en-GB" sz="1400">
                  <a:latin typeface="Cousine" panose="02070409020205020404" pitchFamily="49" charset="0"/>
                  <a:cs typeface="Cousine" panose="02070409020205020404" pitchFamily="49" charset="0"/>
                </a:rPr>
                <a:t>https://towardsdatascience.com/can-a-neural-network-train-other-networks-cf371be516c6.</a:t>
              </a:r>
            </a:p>
          </p:txBody>
        </p:sp>
        <p:sp>
          <p:nvSpPr>
            <p:cNvPr id="6" name="Google Shape;363;p37">
              <a:extLst>
                <a:ext uri="{FF2B5EF4-FFF2-40B4-BE49-F238E27FC236}">
                  <a16:creationId xmlns:a16="http://schemas.microsoft.com/office/drawing/2014/main" id="{148A8277-9A97-7345-F2B7-7B82D005F0F3}"/>
                </a:ext>
              </a:extLst>
            </p:cNvPr>
            <p:cNvSpPr/>
            <p:nvPr/>
          </p:nvSpPr>
          <p:spPr>
            <a:xfrm>
              <a:off x="430481" y="1385788"/>
              <a:ext cx="242212" cy="127000"/>
            </a:xfrm>
            <a:prstGeom prst="homePlate">
              <a:avLst>
                <a:gd name="adj" fmla="val 32030"/>
              </a:avLst>
            </a:prstGeom>
            <a:solidFill>
              <a:schemeClr val="accent4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784149E-659C-C8D9-DB05-6BD170D59725}"/>
              </a:ext>
            </a:extLst>
          </p:cNvPr>
          <p:cNvGrpSpPr/>
          <p:nvPr/>
        </p:nvGrpSpPr>
        <p:grpSpPr>
          <a:xfrm>
            <a:off x="499763" y="1821032"/>
            <a:ext cx="10833344" cy="738664"/>
            <a:chOff x="430481" y="1295400"/>
            <a:chExt cx="10546214" cy="6321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C804154-2CFB-050B-104F-D486CB2436E6}"/>
                </a:ext>
              </a:extLst>
            </p:cNvPr>
            <p:cNvSpPr txBox="1"/>
            <p:nvPr/>
          </p:nvSpPr>
          <p:spPr>
            <a:xfrm>
              <a:off x="723769" y="1295400"/>
              <a:ext cx="10252926" cy="632129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defRPr>
              </a:lvl1pPr>
            </a:lstStyle>
            <a:p>
              <a:r>
                <a:rPr lang="en-GB" sz="1400">
                  <a:latin typeface="Cousine" panose="02070409020205020404" pitchFamily="49" charset="0"/>
                  <a:cs typeface="Cousine" panose="02070409020205020404" pitchFamily="49" charset="0"/>
                </a:rPr>
                <a:t>Subramani, N., Matton, A., Greaves, M. and Lam, A., 2022. A Survey of Deep Learning Approaches for OCR and Document Understanding. arXiv.org.</a:t>
              </a:r>
            </a:p>
            <a:p>
              <a:r>
                <a:rPr lang="en-GB" sz="1400">
                  <a:latin typeface="Cousine" panose="02070409020205020404" pitchFamily="49" charset="0"/>
                  <a:cs typeface="Cousine" panose="02070409020205020404" pitchFamily="49" charset="0"/>
                </a:rPr>
                <a:t>https://arxiv.org/abs/2011.13534</a:t>
              </a:r>
            </a:p>
          </p:txBody>
        </p:sp>
        <p:sp>
          <p:nvSpPr>
            <p:cNvPr id="9" name="Google Shape;363;p37">
              <a:extLst>
                <a:ext uri="{FF2B5EF4-FFF2-40B4-BE49-F238E27FC236}">
                  <a16:creationId xmlns:a16="http://schemas.microsoft.com/office/drawing/2014/main" id="{13B898E2-E0F1-2164-A60B-06017DAA95BE}"/>
                </a:ext>
              </a:extLst>
            </p:cNvPr>
            <p:cNvSpPr/>
            <p:nvPr/>
          </p:nvSpPr>
          <p:spPr>
            <a:xfrm>
              <a:off x="430481" y="1385788"/>
              <a:ext cx="242212" cy="127000"/>
            </a:xfrm>
            <a:prstGeom prst="homePlate">
              <a:avLst>
                <a:gd name="adj" fmla="val 32030"/>
              </a:avLst>
            </a:prstGeom>
            <a:solidFill>
              <a:schemeClr val="accent4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06CD2372-D5CA-98A5-E540-F055702A145F}"/>
              </a:ext>
            </a:extLst>
          </p:cNvPr>
          <p:cNvGrpSpPr/>
          <p:nvPr/>
        </p:nvGrpSpPr>
        <p:grpSpPr>
          <a:xfrm>
            <a:off x="499763" y="2699932"/>
            <a:ext cx="10833344" cy="523220"/>
            <a:chOff x="430481" y="1295400"/>
            <a:chExt cx="10546214" cy="44775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D70A0C-82AD-1435-532E-A6778EBD6855}"/>
                </a:ext>
              </a:extLst>
            </p:cNvPr>
            <p:cNvSpPr txBox="1"/>
            <p:nvPr/>
          </p:nvSpPr>
          <p:spPr>
            <a:xfrm>
              <a:off x="723769" y="1295400"/>
              <a:ext cx="10252926" cy="44775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defRPr>
              </a:lvl1pPr>
            </a:lstStyle>
            <a:p>
              <a:r>
                <a:rPr lang="en-GB" sz="1400">
                  <a:latin typeface="Cousine" panose="02070409020205020404" pitchFamily="49" charset="0"/>
                  <a:cs typeface="Cousine" panose="02070409020205020404" pitchFamily="49" charset="0"/>
                </a:rPr>
                <a:t>Scene text detection and recognition: a survey.</a:t>
              </a:r>
            </a:p>
            <a:p>
              <a:r>
                <a:rPr lang="en-GB" sz="1400">
                  <a:latin typeface="Cousine" panose="02070409020205020404" pitchFamily="49" charset="0"/>
                  <a:cs typeface="Cousine" panose="02070409020205020404" pitchFamily="49" charset="0"/>
                </a:rPr>
                <a:t>https://link.springer.com/article/10.1007/s11042-022-12693-7</a:t>
              </a:r>
            </a:p>
          </p:txBody>
        </p:sp>
        <p:sp>
          <p:nvSpPr>
            <p:cNvPr id="12" name="Google Shape;363;p37">
              <a:extLst>
                <a:ext uri="{FF2B5EF4-FFF2-40B4-BE49-F238E27FC236}">
                  <a16:creationId xmlns:a16="http://schemas.microsoft.com/office/drawing/2014/main" id="{B32BE7AA-8DF8-5A59-959D-BF36C0BF192C}"/>
                </a:ext>
              </a:extLst>
            </p:cNvPr>
            <p:cNvSpPr/>
            <p:nvPr/>
          </p:nvSpPr>
          <p:spPr>
            <a:xfrm>
              <a:off x="430481" y="1385788"/>
              <a:ext cx="242212" cy="127000"/>
            </a:xfrm>
            <a:prstGeom prst="homePlate">
              <a:avLst>
                <a:gd name="adj" fmla="val 32030"/>
              </a:avLst>
            </a:prstGeom>
            <a:solidFill>
              <a:schemeClr val="accent4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D91939D-69FD-7FC6-06D2-D8651E5D7294}"/>
              </a:ext>
            </a:extLst>
          </p:cNvPr>
          <p:cNvGrpSpPr/>
          <p:nvPr/>
        </p:nvGrpSpPr>
        <p:grpSpPr>
          <a:xfrm>
            <a:off x="499763" y="3363388"/>
            <a:ext cx="10833344" cy="523220"/>
            <a:chOff x="430481" y="1295400"/>
            <a:chExt cx="10546214" cy="44775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860540-9253-43C2-FEA7-E1C28D7A1522}"/>
                </a:ext>
              </a:extLst>
            </p:cNvPr>
            <p:cNvSpPr txBox="1"/>
            <p:nvPr/>
          </p:nvSpPr>
          <p:spPr>
            <a:xfrm>
              <a:off x="723769" y="1295400"/>
              <a:ext cx="10252926" cy="44775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defRPr>
              </a:lvl1pPr>
            </a:lstStyle>
            <a:p>
              <a:r>
                <a:rPr lang="fi-FI" sz="1400">
                  <a:latin typeface="Cousine" panose="02070409020205020404" pitchFamily="49" charset="0"/>
                  <a:cs typeface="Cousine" panose="02070409020205020404" pitchFamily="49" charset="0"/>
                </a:rPr>
                <a:t>vietocr. Github</a:t>
              </a:r>
            </a:p>
            <a:p>
              <a:r>
                <a:rPr lang="fi-FI" sz="1400">
                  <a:latin typeface="Cousine" panose="02070409020205020404" pitchFamily="49" charset="0"/>
                  <a:cs typeface="Cousine" panose="02070409020205020404" pitchFamily="49" charset="0"/>
                </a:rPr>
                <a:t>https://github.com/pbcquoc/vietocr</a:t>
              </a:r>
              <a:endParaRPr lang="en-GB" sz="1400">
                <a:latin typeface="Cousine" panose="02070409020205020404" pitchFamily="49" charset="0"/>
                <a:cs typeface="Cousine" panose="02070409020205020404" pitchFamily="49" charset="0"/>
              </a:endParaRPr>
            </a:p>
          </p:txBody>
        </p:sp>
        <p:sp>
          <p:nvSpPr>
            <p:cNvPr id="15" name="Google Shape;363;p37">
              <a:extLst>
                <a:ext uri="{FF2B5EF4-FFF2-40B4-BE49-F238E27FC236}">
                  <a16:creationId xmlns:a16="http://schemas.microsoft.com/office/drawing/2014/main" id="{508F00A0-D807-074A-4C37-667AE303AD67}"/>
                </a:ext>
              </a:extLst>
            </p:cNvPr>
            <p:cNvSpPr/>
            <p:nvPr/>
          </p:nvSpPr>
          <p:spPr>
            <a:xfrm>
              <a:off x="430481" y="1385788"/>
              <a:ext cx="242212" cy="127000"/>
            </a:xfrm>
            <a:prstGeom prst="homePlate">
              <a:avLst>
                <a:gd name="adj" fmla="val 32030"/>
              </a:avLst>
            </a:prstGeom>
            <a:solidFill>
              <a:schemeClr val="accent4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E35604A-CB12-AFEE-EA51-CE13EBD9AA1A}"/>
              </a:ext>
            </a:extLst>
          </p:cNvPr>
          <p:cNvGrpSpPr/>
          <p:nvPr/>
        </p:nvGrpSpPr>
        <p:grpSpPr>
          <a:xfrm>
            <a:off x="499763" y="4690300"/>
            <a:ext cx="10833344" cy="523220"/>
            <a:chOff x="430481" y="1295400"/>
            <a:chExt cx="10546214" cy="4477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A8A8C37-8B56-C72C-081C-472B15BB811A}"/>
                </a:ext>
              </a:extLst>
            </p:cNvPr>
            <p:cNvSpPr txBox="1"/>
            <p:nvPr/>
          </p:nvSpPr>
          <p:spPr>
            <a:xfrm>
              <a:off x="723769" y="1295400"/>
              <a:ext cx="10252926" cy="44775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defRPr>
              </a:lvl1pPr>
            </a:lstStyle>
            <a:p>
              <a:r>
                <a:rPr lang="en-GB" sz="1400">
                  <a:latin typeface="Cousine" panose="02070409020205020404" pitchFamily="49" charset="0"/>
                  <a:cs typeface="Cousine" panose="02070409020205020404" pitchFamily="49" charset="0"/>
                </a:rPr>
                <a:t>MC-OCR Challenge 2021: An end-to-end recognition framework for Vietnamese Receipts</a:t>
              </a:r>
            </a:p>
            <a:p>
              <a:r>
                <a:rPr lang="en-GB" sz="1400">
                  <a:latin typeface="Cousine" panose="02070409020205020404" pitchFamily="49" charset="0"/>
                  <a:cs typeface="Cousine" panose="02070409020205020404" pitchFamily="49" charset="0"/>
                </a:rPr>
                <a:t>https://ieeexplore.ieee.org/document/9642121</a:t>
              </a:r>
            </a:p>
          </p:txBody>
        </p:sp>
        <p:sp>
          <p:nvSpPr>
            <p:cNvPr id="18" name="Google Shape;363;p37">
              <a:extLst>
                <a:ext uri="{FF2B5EF4-FFF2-40B4-BE49-F238E27FC236}">
                  <a16:creationId xmlns:a16="http://schemas.microsoft.com/office/drawing/2014/main" id="{BD65082D-1471-D6F9-2C61-20B4A6708B93}"/>
                </a:ext>
              </a:extLst>
            </p:cNvPr>
            <p:cNvSpPr/>
            <p:nvPr/>
          </p:nvSpPr>
          <p:spPr>
            <a:xfrm>
              <a:off x="430481" y="1385788"/>
              <a:ext cx="242212" cy="127000"/>
            </a:xfrm>
            <a:prstGeom prst="homePlate">
              <a:avLst>
                <a:gd name="adj" fmla="val 32030"/>
              </a:avLst>
            </a:prstGeom>
            <a:solidFill>
              <a:schemeClr val="accent4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9DE187-3AA1-28C0-5FF1-41597643E0CF}"/>
              </a:ext>
            </a:extLst>
          </p:cNvPr>
          <p:cNvGrpSpPr/>
          <p:nvPr/>
        </p:nvGrpSpPr>
        <p:grpSpPr>
          <a:xfrm>
            <a:off x="530865" y="5353756"/>
            <a:ext cx="10833344" cy="523220"/>
            <a:chOff x="430481" y="1295400"/>
            <a:chExt cx="10546214" cy="44775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7A7C85-99DE-BC54-CDED-7ACE45892AEC}"/>
                </a:ext>
              </a:extLst>
            </p:cNvPr>
            <p:cNvSpPr txBox="1"/>
            <p:nvPr/>
          </p:nvSpPr>
          <p:spPr>
            <a:xfrm>
              <a:off x="723769" y="1295400"/>
              <a:ext cx="10252926" cy="44775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defRPr>
              </a:lvl1pPr>
            </a:lstStyle>
            <a:p>
              <a:r>
                <a:rPr lang="en-GB" sz="1400">
                  <a:latin typeface="Cousine" panose="02070409020205020404" pitchFamily="49" charset="0"/>
                  <a:cs typeface="Cousine" panose="02070409020205020404" pitchFamily="49" charset="0"/>
                </a:rPr>
                <a:t>You Only Look Once: Unified, Real-Time Object Detection</a:t>
              </a:r>
            </a:p>
            <a:p>
              <a:r>
                <a:rPr lang="en-GB" sz="1400">
                  <a:latin typeface="Cousine" panose="02070409020205020404" pitchFamily="49" charset="0"/>
                  <a:cs typeface="Cousine" panose="02070409020205020404" pitchFamily="49" charset="0"/>
                </a:rPr>
                <a:t>https://arxiv.org/abs/1506.02640</a:t>
              </a:r>
            </a:p>
          </p:txBody>
        </p:sp>
        <p:sp>
          <p:nvSpPr>
            <p:cNvPr id="21" name="Google Shape;363;p37">
              <a:extLst>
                <a:ext uri="{FF2B5EF4-FFF2-40B4-BE49-F238E27FC236}">
                  <a16:creationId xmlns:a16="http://schemas.microsoft.com/office/drawing/2014/main" id="{DC8EDD78-CF40-9F47-E6C6-F83B2D9446D4}"/>
                </a:ext>
              </a:extLst>
            </p:cNvPr>
            <p:cNvSpPr/>
            <p:nvPr/>
          </p:nvSpPr>
          <p:spPr>
            <a:xfrm>
              <a:off x="430481" y="1385788"/>
              <a:ext cx="242212" cy="127000"/>
            </a:xfrm>
            <a:prstGeom prst="homePlate">
              <a:avLst>
                <a:gd name="adj" fmla="val 32030"/>
              </a:avLst>
            </a:prstGeom>
            <a:solidFill>
              <a:schemeClr val="accent4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A3EC120-7790-96D2-3ABF-F5451E9ACCFF}"/>
              </a:ext>
            </a:extLst>
          </p:cNvPr>
          <p:cNvGrpSpPr/>
          <p:nvPr/>
        </p:nvGrpSpPr>
        <p:grpSpPr>
          <a:xfrm>
            <a:off x="530865" y="6017211"/>
            <a:ext cx="10833344" cy="523220"/>
            <a:chOff x="430481" y="1295400"/>
            <a:chExt cx="10546214" cy="44775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0CA65C7-C6F0-8B70-2450-6FCD22FCE85F}"/>
                </a:ext>
              </a:extLst>
            </p:cNvPr>
            <p:cNvSpPr txBox="1"/>
            <p:nvPr/>
          </p:nvSpPr>
          <p:spPr>
            <a:xfrm>
              <a:off x="723769" y="1295400"/>
              <a:ext cx="10252926" cy="447758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defRPr>
              </a:lvl1pPr>
            </a:lstStyle>
            <a:p>
              <a:r>
                <a:rPr lang="en-GB" sz="1400">
                  <a:latin typeface="Cousine" panose="02070409020205020404" pitchFamily="49" charset="0"/>
                  <a:cs typeface="Cousine" panose="02070409020205020404" pitchFamily="49" charset="0"/>
                </a:rPr>
                <a:t>Character Region Awareness for Text Detection</a:t>
              </a:r>
            </a:p>
            <a:p>
              <a:r>
                <a:rPr lang="en-GB" sz="1400">
                  <a:latin typeface="Cousine" panose="02070409020205020404" pitchFamily="49" charset="0"/>
                  <a:cs typeface="Cousine" panose="02070409020205020404" pitchFamily="49" charset="0"/>
                </a:rPr>
                <a:t>https://arxiv.org/abs/1904.01941</a:t>
              </a:r>
            </a:p>
          </p:txBody>
        </p:sp>
        <p:sp>
          <p:nvSpPr>
            <p:cNvPr id="24" name="Google Shape;363;p37">
              <a:extLst>
                <a:ext uri="{FF2B5EF4-FFF2-40B4-BE49-F238E27FC236}">
                  <a16:creationId xmlns:a16="http://schemas.microsoft.com/office/drawing/2014/main" id="{C2947C77-A5A4-0009-0A0A-859787EF0EAA}"/>
                </a:ext>
              </a:extLst>
            </p:cNvPr>
            <p:cNvSpPr/>
            <p:nvPr/>
          </p:nvSpPr>
          <p:spPr>
            <a:xfrm>
              <a:off x="430481" y="1385788"/>
              <a:ext cx="242212" cy="127000"/>
            </a:xfrm>
            <a:prstGeom prst="homePlate">
              <a:avLst>
                <a:gd name="adj" fmla="val 32030"/>
              </a:avLst>
            </a:prstGeom>
            <a:solidFill>
              <a:schemeClr val="accent4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5A029A-519E-2F89-C4D3-03BD4964F360}"/>
              </a:ext>
            </a:extLst>
          </p:cNvPr>
          <p:cNvGrpSpPr/>
          <p:nvPr/>
        </p:nvGrpSpPr>
        <p:grpSpPr>
          <a:xfrm>
            <a:off x="499763" y="4026844"/>
            <a:ext cx="10833344" cy="523220"/>
            <a:chOff x="430481" y="1295400"/>
            <a:chExt cx="10546214" cy="447757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0D661B3-F592-773D-781B-C9BCDC49B2AC}"/>
                </a:ext>
              </a:extLst>
            </p:cNvPr>
            <p:cNvSpPr txBox="1"/>
            <p:nvPr/>
          </p:nvSpPr>
          <p:spPr>
            <a:xfrm>
              <a:off x="723769" y="1295400"/>
              <a:ext cx="10252926" cy="447757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defRPr>
              </a:lvl1pPr>
            </a:lstStyle>
            <a:p>
              <a:r>
                <a:rPr lang="en-GB" sz="1400">
                  <a:latin typeface="Cousine" panose="02070409020205020404" pitchFamily="49" charset="0"/>
                  <a:cs typeface="Cousine" panose="02070409020205020404" pitchFamily="49" charset="0"/>
                </a:rPr>
                <a:t>vnese-id-extractor. Github </a:t>
              </a:r>
            </a:p>
            <a:p>
              <a:r>
                <a:rPr lang="en-GB" sz="1400">
                  <a:latin typeface="Cousine" panose="02070409020205020404" pitchFamily="49" charset="0"/>
                  <a:cs typeface="Cousine" panose="02070409020205020404" pitchFamily="49" charset="0"/>
                </a:rPr>
                <a:t>https://github.com/ntvuongg/vnese-id-extractor</a:t>
              </a:r>
            </a:p>
          </p:txBody>
        </p:sp>
        <p:sp>
          <p:nvSpPr>
            <p:cNvPr id="28" name="Google Shape;363;p37">
              <a:extLst>
                <a:ext uri="{FF2B5EF4-FFF2-40B4-BE49-F238E27FC236}">
                  <a16:creationId xmlns:a16="http://schemas.microsoft.com/office/drawing/2014/main" id="{7D0A8DE5-9AAF-0EE2-4707-0EFF9B205464}"/>
                </a:ext>
              </a:extLst>
            </p:cNvPr>
            <p:cNvSpPr/>
            <p:nvPr/>
          </p:nvSpPr>
          <p:spPr>
            <a:xfrm>
              <a:off x="430481" y="1385788"/>
              <a:ext cx="242212" cy="127000"/>
            </a:xfrm>
            <a:prstGeom prst="homePlate">
              <a:avLst>
                <a:gd name="adj" fmla="val 32030"/>
              </a:avLst>
            </a:prstGeom>
            <a:solidFill>
              <a:schemeClr val="accent4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0205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9" name="Google Shape;96;p14">
            <a:extLst>
              <a:ext uri="{FF2B5EF4-FFF2-40B4-BE49-F238E27FC236}">
                <a16:creationId xmlns:a16="http://schemas.microsoft.com/office/drawing/2014/main" id="{1316FCD1-3903-7AA9-2C7E-55BE12939354}"/>
              </a:ext>
            </a:extLst>
          </p:cNvPr>
          <p:cNvSpPr txBox="1">
            <a:spLocks/>
          </p:cNvSpPr>
          <p:nvPr/>
        </p:nvSpPr>
        <p:spPr>
          <a:xfrm>
            <a:off x="1524000" y="2936577"/>
            <a:ext cx="3933088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kern="0"/>
              <a:t>GIỚI THIỆU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373BC-3D27-576E-7C2E-CA61FB4372F6}"/>
              </a:ext>
            </a:extLst>
          </p:cNvPr>
          <p:cNvSpPr txBox="1"/>
          <p:nvPr/>
        </p:nvSpPr>
        <p:spPr>
          <a:xfrm>
            <a:off x="1547327" y="1793577"/>
            <a:ext cx="800219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3600"/>
            </a:pPr>
            <a:r>
              <a:rPr lang="en" sz="8000" b="1">
                <a:solidFill>
                  <a:schemeClr val="accent3"/>
                </a:solidFill>
                <a:latin typeface="Cousine"/>
                <a:cs typeface="Cousine"/>
                <a:sym typeface="Cousine"/>
              </a:rPr>
              <a:t>1</a:t>
            </a:r>
            <a:endParaRPr lang="en-US" sz="8000" b="1">
              <a:solidFill>
                <a:schemeClr val="accent3"/>
              </a:solidFill>
              <a:latin typeface="Cousine"/>
              <a:cs typeface="Cousine"/>
              <a:sym typeface="Cousine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3FAE9B1-FAFD-B547-7B37-69E22D0935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" b="224"/>
          <a:stretch/>
        </p:blipFill>
        <p:spPr bwMode="auto">
          <a:xfrm>
            <a:off x="-4684895" y="1867160"/>
            <a:ext cx="261607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3C72F0-EB8E-096C-356E-B40F98B0871C}"/>
              </a:ext>
            </a:extLst>
          </p:cNvPr>
          <p:cNvCxnSpPr/>
          <p:nvPr/>
        </p:nvCxnSpPr>
        <p:spPr>
          <a:xfrm>
            <a:off x="-4373466" y="3810000"/>
            <a:ext cx="158620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C8AC008-0BE7-9A8B-BFA3-922B909592B4}"/>
              </a:ext>
            </a:extLst>
          </p:cNvPr>
          <p:cNvSpPr txBox="1"/>
          <p:nvPr/>
        </p:nvSpPr>
        <p:spPr>
          <a:xfrm>
            <a:off x="-5655917" y="1309719"/>
            <a:ext cx="947695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fontAlgn="base">
              <a:spcBef>
                <a:spcPts val="0"/>
              </a:spcBef>
              <a:spcAft>
                <a:spcPts val="0"/>
              </a:spcAft>
            </a:pPr>
            <a:r>
              <a:rPr lang="en-GB" sz="2000" b="1">
                <a:ln w="3175" cmpd="sng">
                  <a:solidFill>
                    <a:srgbClr val="FFFFFF"/>
                  </a:solidFill>
                </a:ln>
                <a:solidFill>
                  <a:srgbClr val="FF0000"/>
                </a:solidFill>
                <a:latin typeface="Cousine"/>
                <a:cs typeface="Cousine" panose="020B060402020202020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035604-1122-BF8D-B283-E8EE7ECE59DF}"/>
              </a:ext>
            </a:extLst>
          </p:cNvPr>
          <p:cNvSpPr txBox="1"/>
          <p:nvPr/>
        </p:nvSpPr>
        <p:spPr>
          <a:xfrm>
            <a:off x="-5036284" y="1309719"/>
            <a:ext cx="755335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t">
            <a:spAutoFit/>
          </a:bodyPr>
          <a:lstStyle/>
          <a:p>
            <a:pPr fontAlgn="base">
              <a:spcBef>
                <a:spcPts val="0"/>
              </a:spcBef>
              <a:spcAft>
                <a:spcPts val="0"/>
              </a:spcAft>
            </a:pPr>
            <a:r>
              <a:rPr lang="en-GB" sz="2000" b="1">
                <a:ln w="3175" cmpd="sng">
                  <a:solidFill>
                    <a:srgbClr val="FFFFFF"/>
                  </a:solidFill>
                </a:ln>
                <a:solidFill>
                  <a:srgbClr val="FF0000"/>
                </a:solidFill>
                <a:latin typeface="Cousine"/>
                <a:cs typeface="Cousine" panose="020B0604020202020204" charset="0"/>
              </a:rPr>
              <a:t>Input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DE504A-793B-A05B-7083-5CDD165EF07B}"/>
              </a:ext>
            </a:extLst>
          </p:cNvPr>
          <p:cNvSpPr txBox="1"/>
          <p:nvPr/>
        </p:nvSpPr>
        <p:spPr>
          <a:xfrm>
            <a:off x="-5974713" y="1924049"/>
            <a:ext cx="597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Tên sách:</a:t>
            </a:r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Harry Potter và Hội Phượng Hoàng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BF9403-85AE-1F1D-18AE-7526F350C9DD}"/>
              </a:ext>
            </a:extLst>
          </p:cNvPr>
          <p:cNvSpPr txBox="1"/>
          <p:nvPr/>
        </p:nvSpPr>
        <p:spPr>
          <a:xfrm>
            <a:off x="-6801863" y="2490014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Tên tác giả:</a:t>
            </a:r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J.K.ROWLING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7425BB-E378-C1C4-8FB0-A684EEB47663}"/>
              </a:ext>
            </a:extLst>
          </p:cNvPr>
          <p:cNvSpPr txBox="1"/>
          <p:nvPr/>
        </p:nvSpPr>
        <p:spPr>
          <a:xfrm>
            <a:off x="-7561705" y="3055979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Phiên dịch:</a:t>
            </a:r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Lý Lan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959EFA-8387-1123-1EFC-4D9AD7EAB38E}"/>
              </a:ext>
            </a:extLst>
          </p:cNvPr>
          <p:cNvSpPr txBox="1"/>
          <p:nvPr/>
        </p:nvSpPr>
        <p:spPr>
          <a:xfrm>
            <a:off x="-8206851" y="362194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Tập:</a:t>
            </a:r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BF4A34-8199-94D7-5CCF-A94D2CA98729}"/>
              </a:ext>
            </a:extLst>
          </p:cNvPr>
          <p:cNvSpPr txBox="1"/>
          <p:nvPr/>
        </p:nvSpPr>
        <p:spPr>
          <a:xfrm>
            <a:off x="-9110656" y="4187908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Nhà xuất bản:</a:t>
            </a:r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Nhà xuất bản trẻ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992E9-C419-86CD-2ADD-3D63D4EF8C7A}"/>
              </a:ext>
            </a:extLst>
          </p:cNvPr>
          <p:cNvSpPr/>
          <p:nvPr/>
        </p:nvSpPr>
        <p:spPr>
          <a:xfrm>
            <a:off x="-12452749" y="0"/>
            <a:ext cx="12192000" cy="6858000"/>
          </a:xfrm>
          <a:prstGeom prst="rect">
            <a:avLst/>
          </a:prstGeom>
          <a:solidFill>
            <a:srgbClr val="76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923BA-E211-2389-3FA1-DE3A7A90A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007C8-FD4D-61B8-A8FD-B3075F075F00}"/>
              </a:ext>
            </a:extLst>
          </p:cNvPr>
          <p:cNvSpPr txBox="1"/>
          <p:nvPr/>
        </p:nvSpPr>
        <p:spPr>
          <a:xfrm>
            <a:off x="609601" y="482600"/>
            <a:ext cx="364074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Mô tả bài toán</a:t>
            </a:r>
            <a:endParaRPr lang="en-US" sz="3200" b="1" err="1">
              <a:solidFill>
                <a:schemeClr val="bg1"/>
              </a:solidFill>
              <a:latin typeface="Cousine"/>
              <a:cs typeface="Cousine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247383-4140-2D11-0B38-8A8DE938A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" b="224"/>
          <a:stretch/>
        </p:blipFill>
        <p:spPr bwMode="auto">
          <a:xfrm>
            <a:off x="909569" y="2005241"/>
            <a:ext cx="2616070" cy="36576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C05D47-91DA-ECD1-4DD1-AA8386C4DF12}"/>
              </a:ext>
            </a:extLst>
          </p:cNvPr>
          <p:cNvCxnSpPr/>
          <p:nvPr/>
        </p:nvCxnSpPr>
        <p:spPr>
          <a:xfrm>
            <a:off x="3898733" y="3265909"/>
            <a:ext cx="158620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D69A36-3878-B58B-5531-AC4AE1B69164}"/>
              </a:ext>
            </a:extLst>
          </p:cNvPr>
          <p:cNvSpPr txBox="1"/>
          <p:nvPr/>
        </p:nvSpPr>
        <p:spPr>
          <a:xfrm>
            <a:off x="5977904" y="1447800"/>
            <a:ext cx="947695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fontAlgn="base">
              <a:spcBef>
                <a:spcPts val="0"/>
              </a:spcBef>
              <a:spcAft>
                <a:spcPts val="0"/>
              </a:spcAft>
            </a:pPr>
            <a:r>
              <a:rPr lang="en-GB" sz="2000" b="1">
                <a:ln w="3175" cmpd="sng">
                  <a:solidFill>
                    <a:srgbClr val="FFFFFF"/>
                  </a:solidFill>
                </a:ln>
                <a:solidFill>
                  <a:srgbClr val="FF0000"/>
                </a:solidFill>
                <a:latin typeface="Cousine"/>
                <a:cs typeface="Cousine" panose="020B0604020202020204" charset="0"/>
              </a:rPr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BE9EE-91F0-C742-96CD-2F226A1E815E}"/>
              </a:ext>
            </a:extLst>
          </p:cNvPr>
          <p:cNvSpPr txBox="1"/>
          <p:nvPr/>
        </p:nvSpPr>
        <p:spPr>
          <a:xfrm>
            <a:off x="558180" y="1447800"/>
            <a:ext cx="755335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t">
            <a:spAutoFit/>
          </a:bodyPr>
          <a:lstStyle/>
          <a:p>
            <a:pPr fontAlgn="base">
              <a:spcBef>
                <a:spcPts val="0"/>
              </a:spcBef>
              <a:spcAft>
                <a:spcPts val="0"/>
              </a:spcAft>
            </a:pPr>
            <a:r>
              <a:rPr lang="en-GB" sz="2000" b="1">
                <a:ln w="3175" cmpd="sng">
                  <a:solidFill>
                    <a:srgbClr val="FFFFFF"/>
                  </a:solidFill>
                </a:ln>
                <a:solidFill>
                  <a:srgbClr val="FF0000"/>
                </a:solidFill>
                <a:latin typeface="Cousine"/>
                <a:cs typeface="Cousine" panose="020B0604020202020204" charset="0"/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991F6-C7AE-9549-6B39-DC4333607BDB}"/>
              </a:ext>
            </a:extLst>
          </p:cNvPr>
          <p:cNvSpPr txBox="1"/>
          <p:nvPr/>
        </p:nvSpPr>
        <p:spPr>
          <a:xfrm>
            <a:off x="5659108" y="2062130"/>
            <a:ext cx="597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Tên sách:</a:t>
            </a:r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Harry Potter và Hội Phượng Hoàng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041DF0-CA89-69BB-3999-886483D79930}"/>
              </a:ext>
            </a:extLst>
          </p:cNvPr>
          <p:cNvSpPr txBox="1"/>
          <p:nvPr/>
        </p:nvSpPr>
        <p:spPr>
          <a:xfrm>
            <a:off x="5659108" y="262809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Tên tác giả:</a:t>
            </a:r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J.K.ROWLING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460367-799A-DC54-445C-213BB370883A}"/>
              </a:ext>
            </a:extLst>
          </p:cNvPr>
          <p:cNvSpPr txBox="1"/>
          <p:nvPr/>
        </p:nvSpPr>
        <p:spPr>
          <a:xfrm>
            <a:off x="5659108" y="3194060"/>
            <a:ext cx="3355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Phiên</a:t>
            </a:r>
            <a:r>
              <a:rPr lang="en-US" b="1" dirty="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dịch</a:t>
            </a:r>
            <a:r>
              <a:rPr lang="en-US" b="1" dirty="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:</a:t>
            </a:r>
            <a:r>
              <a:rPr lang="en-US" dirty="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Lý</a:t>
            </a:r>
            <a:r>
              <a:rPr lang="en-US" dirty="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Lan </a:t>
            </a:r>
            <a:r>
              <a:rPr lang="en-US" dirty="0" err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dịch</a:t>
            </a:r>
            <a:endParaRPr lang="en-US" dirty="0">
              <a:solidFill>
                <a:schemeClr val="bg1"/>
              </a:solidFill>
              <a:latin typeface="Cousine" panose="02070409020205020404" pitchFamily="49" charset="0"/>
              <a:cs typeface="Cousine" panose="020704090202050204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FF1EA-D6EE-A037-E9D7-873978C4ED3F}"/>
              </a:ext>
            </a:extLst>
          </p:cNvPr>
          <p:cNvSpPr txBox="1"/>
          <p:nvPr/>
        </p:nvSpPr>
        <p:spPr>
          <a:xfrm>
            <a:off x="5678158" y="3760025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Tập:</a:t>
            </a:r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Tập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94AFF7-C96E-6EF8-E8C7-1471F527D244}"/>
              </a:ext>
            </a:extLst>
          </p:cNvPr>
          <p:cNvSpPr txBox="1"/>
          <p:nvPr/>
        </p:nvSpPr>
        <p:spPr>
          <a:xfrm>
            <a:off x="5678158" y="4325989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Nhà xuất bản:</a:t>
            </a:r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Nhà xuất bản trẻ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AB843EE-1436-8871-781F-835B502A5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4" r="18802"/>
          <a:stretch/>
        </p:blipFill>
        <p:spPr bwMode="auto">
          <a:xfrm rot="19611781">
            <a:off x="-1679510" y="6858000"/>
            <a:ext cx="1679510" cy="26670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52F79397-D819-E3A5-9A84-A87BC6091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33084">
            <a:off x="13106400" y="-2742625"/>
            <a:ext cx="2647950" cy="38100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35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D384-8EF6-443B-178B-3CB9299D9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5A81A-FE3F-8FD8-18B1-F08A701EDAD4}"/>
              </a:ext>
            </a:extLst>
          </p:cNvPr>
          <p:cNvSpPr txBox="1"/>
          <p:nvPr/>
        </p:nvSpPr>
        <p:spPr>
          <a:xfrm>
            <a:off x="609601" y="482600"/>
            <a:ext cx="265329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Thách thức</a:t>
            </a:r>
            <a:endParaRPr lang="en-US" sz="3200" b="1" err="1">
              <a:solidFill>
                <a:schemeClr val="bg1"/>
              </a:solidFill>
              <a:latin typeface="Cousine"/>
              <a:cs typeface="Cousin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79CB9F-DC82-0E0F-F9E9-85D1DDB16C12}"/>
              </a:ext>
            </a:extLst>
          </p:cNvPr>
          <p:cNvSpPr txBox="1"/>
          <p:nvPr/>
        </p:nvSpPr>
        <p:spPr>
          <a:xfrm>
            <a:off x="5016217" y="1081833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Art Text</a:t>
            </a:r>
            <a:endParaRPr lang="en-US" sz="3200">
              <a:solidFill>
                <a:schemeClr val="bg1"/>
              </a:solidFill>
              <a:latin typeface="Cousine" panose="02070409020205020404" pitchFamily="49" charset="0"/>
              <a:cs typeface="Cousine" panose="020704090202050204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E1DA399-AB8D-BD08-577F-881344631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" b="224"/>
          <a:stretch/>
        </p:blipFill>
        <p:spPr bwMode="auto">
          <a:xfrm>
            <a:off x="2814232" y="2057400"/>
            <a:ext cx="2616070" cy="36576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7841416-6279-125B-5AA8-D762144E9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4" r="18802"/>
          <a:stretch/>
        </p:blipFill>
        <p:spPr bwMode="auto">
          <a:xfrm>
            <a:off x="5100160" y="2476500"/>
            <a:ext cx="1679510" cy="26670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AC9BCACB-AB44-0789-85E3-2C9F89F4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819" y="1905000"/>
            <a:ext cx="2647950" cy="38100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084BB8C-7DD0-0AE9-963D-9B36A0AC9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" b="3396"/>
          <a:stretch/>
        </p:blipFill>
        <p:spPr bwMode="auto">
          <a:xfrm>
            <a:off x="12344400" y="1915366"/>
            <a:ext cx="3011094" cy="420989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80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D384-8EF6-443B-178B-3CB9299D9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5A81A-FE3F-8FD8-18B1-F08A701EDAD4}"/>
              </a:ext>
            </a:extLst>
          </p:cNvPr>
          <p:cNvSpPr txBox="1"/>
          <p:nvPr/>
        </p:nvSpPr>
        <p:spPr>
          <a:xfrm>
            <a:off x="609601" y="482600"/>
            <a:ext cx="265329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Thách thức</a:t>
            </a:r>
            <a:endParaRPr lang="en-US" sz="3200" b="1" err="1">
              <a:solidFill>
                <a:schemeClr val="bg1"/>
              </a:solidFill>
              <a:latin typeface="Cousine"/>
              <a:cs typeface="Cousin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79CB9F-DC82-0E0F-F9E9-85D1DDB16C12}"/>
              </a:ext>
            </a:extLst>
          </p:cNvPr>
          <p:cNvSpPr txBox="1"/>
          <p:nvPr/>
        </p:nvSpPr>
        <p:spPr>
          <a:xfrm>
            <a:off x="2380101" y="1081833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Art Text</a:t>
            </a:r>
            <a:endParaRPr lang="en-US" sz="3200">
              <a:solidFill>
                <a:schemeClr val="bg1"/>
              </a:solidFill>
              <a:latin typeface="Cousine" panose="02070409020205020404" pitchFamily="49" charset="0"/>
              <a:cs typeface="Cousine" panose="020704090202050204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E1DA399-AB8D-BD08-577F-881344631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" b="224"/>
          <a:stretch/>
        </p:blipFill>
        <p:spPr bwMode="auto">
          <a:xfrm>
            <a:off x="2151848" y="1891725"/>
            <a:ext cx="1308036" cy="18288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7841416-6279-125B-5AA8-D762144E9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4" r="18802"/>
          <a:stretch/>
        </p:blipFill>
        <p:spPr bwMode="auto">
          <a:xfrm>
            <a:off x="3725355" y="1891725"/>
            <a:ext cx="1103678" cy="17526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AC9BCACB-AB44-0789-85E3-2C9F89F4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346" y="3945642"/>
            <a:ext cx="1468848" cy="211345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96AD44-9446-3FA6-FD6B-14F9C29B7DC1}"/>
              </a:ext>
            </a:extLst>
          </p:cNvPr>
          <p:cNvSpPr txBox="1"/>
          <p:nvPr/>
        </p:nvSpPr>
        <p:spPr>
          <a:xfrm>
            <a:off x="7350269" y="1081833"/>
            <a:ext cx="29498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Nhiều thông tin</a:t>
            </a:r>
          </a:p>
          <a:p>
            <a:pPr algn="ctr"/>
            <a:r>
              <a:rPr lang="en-US" sz="2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gây nhiễu</a:t>
            </a:r>
            <a:endParaRPr lang="en-US" sz="2400">
              <a:solidFill>
                <a:schemeClr val="bg1"/>
              </a:solidFill>
              <a:latin typeface="Cousine" panose="02070409020205020404" pitchFamily="49" charset="0"/>
              <a:cs typeface="Cousine" panose="020704090202050204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C60C905-8D46-B916-9DA1-AB6DFB9D8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" b="3396"/>
          <a:stretch/>
        </p:blipFill>
        <p:spPr bwMode="auto">
          <a:xfrm>
            <a:off x="7362969" y="1915366"/>
            <a:ext cx="3011094" cy="420989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1721562-0A07-DF03-677A-7F6C1FE70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1753" r="2536" b="2922"/>
          <a:stretch/>
        </p:blipFill>
        <p:spPr bwMode="auto">
          <a:xfrm flipH="1">
            <a:off x="7825290" y="7620000"/>
            <a:ext cx="1889760" cy="280416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9D2B5D99-D7C4-6198-E3E2-173A4E3F4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5633">
            <a:off x="14401800" y="-1246530"/>
            <a:ext cx="1627840" cy="243871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15C59BB2-8417-74D0-1164-1896C00B5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2" t="9391" r="9987" b="9697"/>
          <a:stretch/>
        </p:blipFill>
        <p:spPr bwMode="auto">
          <a:xfrm rot="20569943">
            <a:off x="3544821" y="7620000"/>
            <a:ext cx="1447800" cy="202692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8CAAE77E-54F2-164D-3F5E-0BF5172B4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0" t="3623" r="20416" b="4498"/>
          <a:stretch/>
        </p:blipFill>
        <p:spPr bwMode="auto">
          <a:xfrm rot="19074879">
            <a:off x="6096000" y="-4648200"/>
            <a:ext cx="1355221" cy="210034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337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D384-8EF6-443B-178B-3CB9299D9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5A81A-FE3F-8FD8-18B1-F08A701EDAD4}"/>
              </a:ext>
            </a:extLst>
          </p:cNvPr>
          <p:cNvSpPr txBox="1"/>
          <p:nvPr/>
        </p:nvSpPr>
        <p:spPr>
          <a:xfrm>
            <a:off x="609601" y="482600"/>
            <a:ext cx="265329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Thách thức</a:t>
            </a:r>
            <a:endParaRPr lang="en-US" sz="3200" b="1" err="1">
              <a:solidFill>
                <a:schemeClr val="bg1"/>
              </a:solidFill>
              <a:latin typeface="Cousine"/>
              <a:cs typeface="Cousin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79CB9F-DC82-0E0F-F9E9-85D1DDB16C12}"/>
              </a:ext>
            </a:extLst>
          </p:cNvPr>
          <p:cNvSpPr txBox="1"/>
          <p:nvPr/>
        </p:nvSpPr>
        <p:spPr>
          <a:xfrm>
            <a:off x="2262936" y="1081833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Art Text</a:t>
            </a:r>
            <a:endParaRPr lang="en-US" sz="2400">
              <a:solidFill>
                <a:schemeClr val="bg1"/>
              </a:solidFill>
              <a:latin typeface="Cousine" panose="02070409020205020404" pitchFamily="49" charset="0"/>
              <a:cs typeface="Cousine" panose="020704090202050204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E1DA399-AB8D-BD08-577F-881344631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" b="224"/>
          <a:stretch/>
        </p:blipFill>
        <p:spPr bwMode="auto">
          <a:xfrm>
            <a:off x="1055750" y="1638300"/>
            <a:ext cx="1308036" cy="18288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7841416-6279-125B-5AA8-D762144E9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4" r="18802"/>
          <a:stretch/>
        </p:blipFill>
        <p:spPr bwMode="auto">
          <a:xfrm>
            <a:off x="2599868" y="1663125"/>
            <a:ext cx="1103678" cy="17526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AC9BCACB-AB44-0789-85E3-2C9F89F4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23" y="1638300"/>
            <a:ext cx="1096476" cy="157766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96AD44-9446-3FA6-FD6B-14F9C29B7DC1}"/>
              </a:ext>
            </a:extLst>
          </p:cNvPr>
          <p:cNvSpPr txBox="1"/>
          <p:nvPr/>
        </p:nvSpPr>
        <p:spPr>
          <a:xfrm>
            <a:off x="2013347" y="3496765"/>
            <a:ext cx="2036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Nhiều thông tin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gây nhiễu</a:t>
            </a:r>
            <a:endParaRPr lang="en-US" sz="1600">
              <a:solidFill>
                <a:schemeClr val="bg1"/>
              </a:solidFill>
              <a:latin typeface="Cousine" panose="02070409020205020404" pitchFamily="49" charset="0"/>
              <a:cs typeface="Cousine" panose="020704090202050204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C60C905-8D46-B916-9DA1-AB6DFB9D8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" b="3396"/>
          <a:stretch/>
        </p:blipFill>
        <p:spPr bwMode="auto">
          <a:xfrm>
            <a:off x="2146309" y="4102978"/>
            <a:ext cx="1770210" cy="247497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91CAD6-2B08-8E61-1A61-24C60E7E6B02}"/>
              </a:ext>
            </a:extLst>
          </p:cNvPr>
          <p:cNvSpPr txBox="1"/>
          <p:nvPr/>
        </p:nvSpPr>
        <p:spPr>
          <a:xfrm>
            <a:off x="6799009" y="1067375"/>
            <a:ext cx="3687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Đa dạng vị trí các </a:t>
            </a:r>
          </a:p>
          <a:p>
            <a:pPr algn="ctr"/>
            <a:r>
              <a:rPr lang="en-US" sz="2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trường thông tin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B723D9-ABE9-824D-BDE8-C6DC65864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1753" r="2536" b="2922"/>
          <a:stretch/>
        </p:blipFill>
        <p:spPr bwMode="auto">
          <a:xfrm flipH="1">
            <a:off x="7825290" y="2819400"/>
            <a:ext cx="1889760" cy="280416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BE708661-7DBC-93E6-38EB-1D75E249A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487" y="1971558"/>
            <a:ext cx="1627840" cy="243871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D1A27C9C-C1F8-A275-9800-603617F6E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2" t="9391" r="9987" b="9697"/>
          <a:stretch/>
        </p:blipFill>
        <p:spPr bwMode="auto">
          <a:xfrm>
            <a:off x="6170578" y="4382278"/>
            <a:ext cx="1447800" cy="202692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D2963F3-B1A2-23C8-2AA8-7B20D246D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0" t="3623" r="20416" b="4498"/>
          <a:stretch/>
        </p:blipFill>
        <p:spPr bwMode="auto">
          <a:xfrm>
            <a:off x="6108699" y="2002638"/>
            <a:ext cx="1355221" cy="210034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96E19ED-4A39-72DB-5191-2A442F03308C}"/>
              </a:ext>
            </a:extLst>
          </p:cNvPr>
          <p:cNvSpPr/>
          <p:nvPr/>
        </p:nvSpPr>
        <p:spPr>
          <a:xfrm>
            <a:off x="12486716" y="0"/>
            <a:ext cx="12192000" cy="6858000"/>
          </a:xfrm>
          <a:prstGeom prst="rect">
            <a:avLst/>
          </a:prstGeom>
          <a:solidFill>
            <a:srgbClr val="76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29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9" name="Google Shape;96;p14">
            <a:extLst>
              <a:ext uri="{FF2B5EF4-FFF2-40B4-BE49-F238E27FC236}">
                <a16:creationId xmlns:a16="http://schemas.microsoft.com/office/drawing/2014/main" id="{1316FCD1-3903-7AA9-2C7E-55BE12939354}"/>
              </a:ext>
            </a:extLst>
          </p:cNvPr>
          <p:cNvSpPr txBox="1">
            <a:spLocks/>
          </p:cNvSpPr>
          <p:nvPr/>
        </p:nvSpPr>
        <p:spPr>
          <a:xfrm>
            <a:off x="2971800" y="1962873"/>
            <a:ext cx="6513922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kern="0"/>
              <a:t>THIẾT KẾ HỆ THỐNG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373BC-3D27-576E-7C2E-CA61FB4372F6}"/>
              </a:ext>
            </a:extLst>
          </p:cNvPr>
          <p:cNvSpPr txBox="1"/>
          <p:nvPr/>
        </p:nvSpPr>
        <p:spPr>
          <a:xfrm>
            <a:off x="1547327" y="1793577"/>
            <a:ext cx="800219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3600"/>
            </a:pPr>
            <a:r>
              <a:rPr lang="en" sz="8000" b="1">
                <a:solidFill>
                  <a:schemeClr val="accent3"/>
                </a:solidFill>
                <a:latin typeface="Cousine"/>
                <a:cs typeface="Cousine"/>
                <a:sym typeface="Cousine"/>
              </a:rPr>
              <a:t>2</a:t>
            </a:r>
            <a:endParaRPr lang="en-US" sz="8000" b="1">
              <a:solidFill>
                <a:schemeClr val="accent3"/>
              </a:solidFill>
              <a:latin typeface="Cousine"/>
              <a:cs typeface="Cousine"/>
              <a:sym typeface="Cousin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992E9-C419-86CD-2ADD-3D63D4EF8C7A}"/>
              </a:ext>
            </a:extLst>
          </p:cNvPr>
          <p:cNvSpPr/>
          <p:nvPr/>
        </p:nvSpPr>
        <p:spPr>
          <a:xfrm>
            <a:off x="-12688475" y="0"/>
            <a:ext cx="12192000" cy="6858000"/>
          </a:xfrm>
          <a:prstGeom prst="rect">
            <a:avLst/>
          </a:prstGeom>
          <a:solidFill>
            <a:srgbClr val="76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3FDA9E85-A744-8B4C-8E23-0A0C5E628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14613" r="86641" b="27289"/>
          <a:stretch/>
        </p:blipFill>
        <p:spPr bwMode="auto">
          <a:xfrm>
            <a:off x="609601" y="6972299"/>
            <a:ext cx="1514475" cy="20955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CFBD06CE-21EB-5ECA-0E8F-12B29D084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8" t="14789" r="66331" b="27113"/>
          <a:stretch/>
        </p:blipFill>
        <p:spPr bwMode="auto">
          <a:xfrm>
            <a:off x="2486025" y="-3124200"/>
            <a:ext cx="1514475" cy="20955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A9E0F89-3B86-7880-CC73-E5F74B267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7" t="14525" r="46722" b="27377"/>
          <a:stretch/>
        </p:blipFill>
        <p:spPr bwMode="auto">
          <a:xfrm>
            <a:off x="4495800" y="9296400"/>
            <a:ext cx="1514475" cy="20955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F0AC1C6-CB3D-9F97-7DA2-3D6183D2856B}"/>
              </a:ext>
            </a:extLst>
          </p:cNvPr>
          <p:cNvSpPr txBox="1"/>
          <p:nvPr/>
        </p:nvSpPr>
        <p:spPr>
          <a:xfrm>
            <a:off x="8972550" y="11429999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Tên sách: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TÌNH SỬ ANGIÊLIC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0A1091-EA51-C699-2607-34A3578FE727}"/>
              </a:ext>
            </a:extLst>
          </p:cNvPr>
          <p:cNvSpPr txBox="1"/>
          <p:nvPr/>
        </p:nvSpPr>
        <p:spPr>
          <a:xfrm>
            <a:off x="8972550" y="11401424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Tên tác giả: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SÉCGIAN GÔLÔNG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63F307-E035-A245-C569-03656FD80C02}"/>
              </a:ext>
            </a:extLst>
          </p:cNvPr>
          <p:cNvSpPr txBox="1"/>
          <p:nvPr/>
        </p:nvSpPr>
        <p:spPr>
          <a:xfrm>
            <a:off x="8991600" y="11358561"/>
            <a:ext cx="3084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Nhà xuất bản: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NHÀ XUẤT BẢN </a:t>
            </a:r>
          </a:p>
          <a:p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VĂN HOÁ THÔNG TIN</a:t>
            </a:r>
          </a:p>
        </p:txBody>
      </p:sp>
      <p:sp>
        <p:nvSpPr>
          <p:cNvPr id="13" name="Google Shape;96;p14">
            <a:extLst>
              <a:ext uri="{FF2B5EF4-FFF2-40B4-BE49-F238E27FC236}">
                <a16:creationId xmlns:a16="http://schemas.microsoft.com/office/drawing/2014/main" id="{D3A40D4D-7F0A-BF26-A1DD-79D27C6A7A21}"/>
              </a:ext>
            </a:extLst>
          </p:cNvPr>
          <p:cNvSpPr txBox="1">
            <a:spLocks/>
          </p:cNvSpPr>
          <p:nvPr/>
        </p:nvSpPr>
        <p:spPr>
          <a:xfrm>
            <a:off x="4928264" y="2947718"/>
            <a:ext cx="3195706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kern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99854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D384-8EF6-443B-178B-3CB9299D9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5A81A-FE3F-8FD8-18B1-F08A701EDAD4}"/>
              </a:ext>
            </a:extLst>
          </p:cNvPr>
          <p:cNvSpPr txBox="1"/>
          <p:nvPr/>
        </p:nvSpPr>
        <p:spPr>
          <a:xfrm>
            <a:off x="609601" y="482600"/>
            <a:ext cx="225254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1st iteration</a:t>
            </a:r>
            <a:endParaRPr lang="en-US" sz="3200" b="1" err="1">
              <a:solidFill>
                <a:schemeClr val="bg1"/>
              </a:solidFill>
              <a:latin typeface="Cousine"/>
              <a:cs typeface="Cousine" panose="020B060402020202020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D5F3B80-1E54-C338-A36E-A2042E60B8B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14613" r="86641" b="27289"/>
          <a:stretch/>
        </p:blipFill>
        <p:spPr bwMode="auto">
          <a:xfrm>
            <a:off x="1828801" y="2488440"/>
            <a:ext cx="1514475" cy="2095500"/>
          </a:xfrm>
          <a:prstGeom prst="rect">
            <a:avLst/>
          </a:prstGeom>
          <a:blipFill dpi="0" rotWithShape="0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0F6A9DCC-5D9D-B04F-687A-4A606A160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8" t="14789" r="66331" b="27113"/>
          <a:stretch/>
        </p:blipFill>
        <p:spPr bwMode="auto">
          <a:xfrm>
            <a:off x="3705225" y="2488440"/>
            <a:ext cx="1514475" cy="20955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51B040FA-B56D-46C9-EB6B-B6F9DCFEF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7" t="14525" r="46722" b="27377"/>
          <a:stretch/>
        </p:blipFill>
        <p:spPr bwMode="auto">
          <a:xfrm>
            <a:off x="5715000" y="2478915"/>
            <a:ext cx="1514475" cy="20955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F335BE-2C72-CD91-2A97-A5CC91E310EE}"/>
              </a:ext>
            </a:extLst>
          </p:cNvPr>
          <p:cNvSpPr txBox="1"/>
          <p:nvPr/>
        </p:nvSpPr>
        <p:spPr>
          <a:xfrm>
            <a:off x="7849400" y="3205414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Tên sách: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TÌNH SỬ ANGIÊLIC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442A1-D03C-3CD3-84D9-26FC290A7C4A}"/>
              </a:ext>
            </a:extLst>
          </p:cNvPr>
          <p:cNvSpPr txBox="1"/>
          <p:nvPr/>
        </p:nvSpPr>
        <p:spPr>
          <a:xfrm>
            <a:off x="7849400" y="3633067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Tên tác giả: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SÉCGIAN GÔLÔNG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8DF19-EB36-9B9C-D819-4250963E3918}"/>
              </a:ext>
            </a:extLst>
          </p:cNvPr>
          <p:cNvSpPr txBox="1"/>
          <p:nvPr/>
        </p:nvSpPr>
        <p:spPr>
          <a:xfrm>
            <a:off x="7868450" y="4060720"/>
            <a:ext cx="3084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Nhà xuất bản: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NHÀ XUẤT BẢN </a:t>
            </a:r>
          </a:p>
          <a:p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VĂN HOÁ THÔNG TIN</a:t>
            </a: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18AF0026-FFCE-32BE-852E-1B3C1B3D70CE}"/>
              </a:ext>
            </a:extLst>
          </p:cNvPr>
          <p:cNvSpPr/>
          <p:nvPr/>
        </p:nvSpPr>
        <p:spPr>
          <a:xfrm>
            <a:off x="2905125" y="1802641"/>
            <a:ext cx="1600200" cy="609600"/>
          </a:xfrm>
          <a:prstGeom prst="curved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Arrow: Curved Down 23">
            <a:extLst>
              <a:ext uri="{FF2B5EF4-FFF2-40B4-BE49-F238E27FC236}">
                <a16:creationId xmlns:a16="http://schemas.microsoft.com/office/drawing/2014/main" id="{F367A6A6-9313-710C-32C9-671F413E94F3}"/>
              </a:ext>
            </a:extLst>
          </p:cNvPr>
          <p:cNvSpPr/>
          <p:nvPr/>
        </p:nvSpPr>
        <p:spPr>
          <a:xfrm flipV="1">
            <a:off x="4842020" y="4654504"/>
            <a:ext cx="1600200" cy="609600"/>
          </a:xfrm>
          <a:prstGeom prst="curved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1213A5C4-6171-87AC-D097-A9FE327F4349}"/>
              </a:ext>
            </a:extLst>
          </p:cNvPr>
          <p:cNvSpPr/>
          <p:nvPr/>
        </p:nvSpPr>
        <p:spPr>
          <a:xfrm flipV="1">
            <a:off x="6819899" y="4660095"/>
            <a:ext cx="2590800" cy="604009"/>
          </a:xfrm>
          <a:prstGeom prst="curved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1D8DB-3842-AA8A-6695-CC0E4A287B9A}"/>
              </a:ext>
            </a:extLst>
          </p:cNvPr>
          <p:cNvSpPr txBox="1"/>
          <p:nvPr/>
        </p:nvSpPr>
        <p:spPr>
          <a:xfrm>
            <a:off x="2899214" y="1386043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Preprocess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AD61AD-7364-45B2-8DE2-C9132E491DF6}"/>
              </a:ext>
            </a:extLst>
          </p:cNvPr>
          <p:cNvSpPr txBox="1"/>
          <p:nvPr/>
        </p:nvSpPr>
        <p:spPr>
          <a:xfrm>
            <a:off x="5219700" y="533466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YOLO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BCAAFC-A8FE-8B56-2D9A-3E217CEAFD38}"/>
              </a:ext>
            </a:extLst>
          </p:cNvPr>
          <p:cNvSpPr txBox="1"/>
          <p:nvPr/>
        </p:nvSpPr>
        <p:spPr>
          <a:xfrm>
            <a:off x="7868450" y="533466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OCR</a:t>
            </a:r>
          </a:p>
        </p:txBody>
      </p:sp>
    </p:spTree>
    <p:extLst>
      <p:ext uri="{BB962C8B-B14F-4D97-AF65-F5344CB8AC3E}">
        <p14:creationId xmlns:p14="http://schemas.microsoft.com/office/powerpoint/2010/main" val="2722812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heme/theme1.xml><?xml version="1.0" encoding="utf-8"?>
<a:theme xmlns:a="http://schemas.openxmlformats.org/drawingml/2006/main" name="1_Valentine template">
  <a:themeElements>
    <a:clrScheme name="Custom 347">
      <a:dk1>
        <a:srgbClr val="000000"/>
      </a:dk1>
      <a:lt1>
        <a:srgbClr val="FFFFFF"/>
      </a:lt1>
      <a:dk2>
        <a:srgbClr val="565F6F"/>
      </a:dk2>
      <a:lt2>
        <a:srgbClr val="DFE3E9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0</TotalTime>
  <Words>1083</Words>
  <Application>Microsoft Office PowerPoint</Application>
  <PresentationFormat>Widescreen</PresentationFormat>
  <Paragraphs>234</Paragraphs>
  <Slides>29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Cousine</vt:lpstr>
      <vt:lpstr>1_Valentine template</vt:lpstr>
      <vt:lpstr>Tìm hiểu &amp; Xây dựng hệ thống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9Slide.vn</dc:subject>
  <dc:creator>PND280</dc:creator>
  <dc:description>9Slide.vn</dc:description>
  <cp:lastModifiedBy>Lương Phạm Bảo</cp:lastModifiedBy>
  <cp:revision>3</cp:revision>
  <dcterms:created xsi:type="dcterms:W3CDTF">2022-05-27T04:56:17Z</dcterms:created>
  <dcterms:modified xsi:type="dcterms:W3CDTF">2022-06-22T02:47:13Z</dcterms:modified>
  <cp:category>9Slide.vn</cp:category>
</cp:coreProperties>
</file>